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1"/>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438"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Dropbox\Indonesia%20Geospatial%20Analysis\Data%20Modeling%20and%20Analysis\NPoutputs\January-2012\230-BasewHHDem480\230-metrics-local-EAProc.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PvtTblNumHH!$C$16</c:f>
              <c:strCache>
                <c:ptCount val="1"/>
                <c:pt idx="0">
                  <c:v>Grid Connected</c:v>
                </c:pt>
              </c:strCache>
            </c:strRef>
          </c:tx>
          <c:spPr>
            <a:solidFill>
              <a:srgbClr val="002060"/>
            </a:solidFill>
          </c:spPr>
          <c:invertIfNegative val="0"/>
          <c:cat>
            <c:strRef>
              <c:f>PvtTblNumHH!$B$17:$B$24</c:f>
              <c:strCache>
                <c:ptCount val="8"/>
                <c:pt idx="0">
                  <c:v>0-10</c:v>
                </c:pt>
                <c:pt idx="1">
                  <c:v>11-20</c:v>
                </c:pt>
                <c:pt idx="2">
                  <c:v>21-50</c:v>
                </c:pt>
                <c:pt idx="3">
                  <c:v>51-100</c:v>
                </c:pt>
                <c:pt idx="4">
                  <c:v>101-250</c:v>
                </c:pt>
                <c:pt idx="5">
                  <c:v>251-500</c:v>
                </c:pt>
                <c:pt idx="6">
                  <c:v>501-1000</c:v>
                </c:pt>
                <c:pt idx="7">
                  <c:v>&gt;1000</c:v>
                </c:pt>
              </c:strCache>
            </c:strRef>
          </c:cat>
          <c:val>
            <c:numRef>
              <c:f>PvtTblNumHH!$C$17:$C$24</c:f>
              <c:numCache>
                <c:formatCode>General</c:formatCode>
                <c:ptCount val="8"/>
                <c:pt idx="0">
                  <c:v>1030</c:v>
                </c:pt>
                <c:pt idx="1">
                  <c:v>3410</c:v>
                </c:pt>
                <c:pt idx="2">
                  <c:v>13086</c:v>
                </c:pt>
                <c:pt idx="3">
                  <c:v>20874</c:v>
                </c:pt>
                <c:pt idx="4">
                  <c:v>44311</c:v>
                </c:pt>
                <c:pt idx="5">
                  <c:v>37539</c:v>
                </c:pt>
                <c:pt idx="6">
                  <c:v>19256</c:v>
                </c:pt>
                <c:pt idx="7">
                  <c:v>22563</c:v>
                </c:pt>
              </c:numCache>
            </c:numRef>
          </c:val>
        </c:ser>
        <c:ser>
          <c:idx val="1"/>
          <c:order val="1"/>
          <c:tx>
            <c:strRef>
              <c:f>PvtTblNumHH!$D$16</c:f>
              <c:strCache>
                <c:ptCount val="1"/>
                <c:pt idx="0">
                  <c:v>Proposed Grid</c:v>
                </c:pt>
              </c:strCache>
            </c:strRef>
          </c:tx>
          <c:spPr>
            <a:solidFill>
              <a:schemeClr val="tx2">
                <a:lumMod val="60000"/>
                <a:lumOff val="40000"/>
              </a:schemeClr>
            </a:solidFill>
          </c:spPr>
          <c:invertIfNegative val="0"/>
          <c:cat>
            <c:strRef>
              <c:f>PvtTblNumHH!$B$17:$B$24</c:f>
              <c:strCache>
                <c:ptCount val="8"/>
                <c:pt idx="0">
                  <c:v>0-10</c:v>
                </c:pt>
                <c:pt idx="1">
                  <c:v>11-20</c:v>
                </c:pt>
                <c:pt idx="2">
                  <c:v>21-50</c:v>
                </c:pt>
                <c:pt idx="3">
                  <c:v>51-100</c:v>
                </c:pt>
                <c:pt idx="4">
                  <c:v>101-250</c:v>
                </c:pt>
                <c:pt idx="5">
                  <c:v>251-500</c:v>
                </c:pt>
                <c:pt idx="6">
                  <c:v>501-1000</c:v>
                </c:pt>
                <c:pt idx="7">
                  <c:v>&gt;1000</c:v>
                </c:pt>
              </c:strCache>
            </c:strRef>
          </c:cat>
          <c:val>
            <c:numRef>
              <c:f>PvtTblNumHH!$D$17:$D$24</c:f>
              <c:numCache>
                <c:formatCode>General</c:formatCode>
                <c:ptCount val="8"/>
                <c:pt idx="0">
                  <c:v>1096</c:v>
                </c:pt>
                <c:pt idx="1">
                  <c:v>3951</c:v>
                </c:pt>
                <c:pt idx="2">
                  <c:v>27366</c:v>
                </c:pt>
                <c:pt idx="3">
                  <c:v>47185</c:v>
                </c:pt>
                <c:pt idx="4">
                  <c:v>62272</c:v>
                </c:pt>
                <c:pt idx="5">
                  <c:v>15780</c:v>
                </c:pt>
                <c:pt idx="6">
                  <c:v>4747</c:v>
                </c:pt>
                <c:pt idx="7">
                  <c:v>2181</c:v>
                </c:pt>
              </c:numCache>
            </c:numRef>
          </c:val>
        </c:ser>
        <c:ser>
          <c:idx val="2"/>
          <c:order val="2"/>
          <c:tx>
            <c:strRef>
              <c:f>PvtTblNumHH!$E$16</c:f>
              <c:strCache>
                <c:ptCount val="1"/>
                <c:pt idx="0">
                  <c:v>Village Solar Mini-Grid</c:v>
                </c:pt>
              </c:strCache>
            </c:strRef>
          </c:tx>
          <c:spPr>
            <a:solidFill>
              <a:srgbClr val="FF0000"/>
            </a:solidFill>
          </c:spPr>
          <c:invertIfNegative val="0"/>
          <c:cat>
            <c:strRef>
              <c:f>PvtTblNumHH!$B$17:$B$24</c:f>
              <c:strCache>
                <c:ptCount val="8"/>
                <c:pt idx="0">
                  <c:v>0-10</c:v>
                </c:pt>
                <c:pt idx="1">
                  <c:v>11-20</c:v>
                </c:pt>
                <c:pt idx="2">
                  <c:v>21-50</c:v>
                </c:pt>
                <c:pt idx="3">
                  <c:v>51-100</c:v>
                </c:pt>
                <c:pt idx="4">
                  <c:v>101-250</c:v>
                </c:pt>
                <c:pt idx="5">
                  <c:v>251-500</c:v>
                </c:pt>
                <c:pt idx="6">
                  <c:v>501-1000</c:v>
                </c:pt>
                <c:pt idx="7">
                  <c:v>&gt;1000</c:v>
                </c:pt>
              </c:strCache>
            </c:strRef>
          </c:cat>
          <c:val>
            <c:numRef>
              <c:f>PvtTblNumHH!$E$17:$E$24</c:f>
              <c:numCache>
                <c:formatCode>General</c:formatCode>
                <c:ptCount val="8"/>
                <c:pt idx="0">
                  <c:v>180</c:v>
                </c:pt>
                <c:pt idx="1">
                  <c:v>8776</c:v>
                </c:pt>
                <c:pt idx="2">
                  <c:v>31556</c:v>
                </c:pt>
                <c:pt idx="3">
                  <c:v>22006</c:v>
                </c:pt>
                <c:pt idx="4">
                  <c:v>17539</c:v>
                </c:pt>
                <c:pt idx="5">
                  <c:v>2079</c:v>
                </c:pt>
                <c:pt idx="6">
                  <c:v>0</c:v>
                </c:pt>
                <c:pt idx="7">
                  <c:v>0</c:v>
                </c:pt>
              </c:numCache>
            </c:numRef>
          </c:val>
        </c:ser>
        <c:ser>
          <c:idx val="3"/>
          <c:order val="3"/>
          <c:tx>
            <c:strRef>
              <c:f>PvtTblNumHH!$F$16</c:f>
              <c:strCache>
                <c:ptCount val="1"/>
                <c:pt idx="0">
                  <c:v>Household Solar</c:v>
                </c:pt>
              </c:strCache>
            </c:strRef>
          </c:tx>
          <c:spPr>
            <a:solidFill>
              <a:srgbClr val="139D2A"/>
            </a:solidFill>
          </c:spPr>
          <c:invertIfNegative val="0"/>
          <c:cat>
            <c:strRef>
              <c:f>PvtTblNumHH!$B$17:$B$24</c:f>
              <c:strCache>
                <c:ptCount val="8"/>
                <c:pt idx="0">
                  <c:v>0-10</c:v>
                </c:pt>
                <c:pt idx="1">
                  <c:v>11-20</c:v>
                </c:pt>
                <c:pt idx="2">
                  <c:v>21-50</c:v>
                </c:pt>
                <c:pt idx="3">
                  <c:v>51-100</c:v>
                </c:pt>
                <c:pt idx="4">
                  <c:v>101-250</c:v>
                </c:pt>
                <c:pt idx="5">
                  <c:v>251-500</c:v>
                </c:pt>
                <c:pt idx="6">
                  <c:v>501-1000</c:v>
                </c:pt>
                <c:pt idx="7">
                  <c:v>&gt;1000</c:v>
                </c:pt>
              </c:strCache>
            </c:strRef>
          </c:cat>
          <c:val>
            <c:numRef>
              <c:f>PvtTblNumHH!$F$17:$F$24</c:f>
              <c:numCache>
                <c:formatCode>General</c:formatCode>
                <c:ptCount val="8"/>
                <c:pt idx="0">
                  <c:v>2389</c:v>
                </c:pt>
                <c:pt idx="1">
                  <c:v>0</c:v>
                </c:pt>
                <c:pt idx="2">
                  <c:v>0</c:v>
                </c:pt>
                <c:pt idx="3">
                  <c:v>0</c:v>
                </c:pt>
                <c:pt idx="4">
                  <c:v>0</c:v>
                </c:pt>
                <c:pt idx="5">
                  <c:v>0</c:v>
                </c:pt>
                <c:pt idx="6">
                  <c:v>0</c:v>
                </c:pt>
                <c:pt idx="7">
                  <c:v>0</c:v>
                </c:pt>
              </c:numCache>
            </c:numRef>
          </c:val>
        </c:ser>
        <c:dLbls>
          <c:showLegendKey val="0"/>
          <c:showVal val="0"/>
          <c:showCatName val="0"/>
          <c:showSerName val="0"/>
          <c:showPercent val="0"/>
          <c:showBubbleSize val="0"/>
        </c:dLbls>
        <c:gapWidth val="150"/>
        <c:overlap val="100"/>
        <c:axId val="513411328"/>
        <c:axId val="513413504"/>
      </c:barChart>
      <c:catAx>
        <c:axId val="513411328"/>
        <c:scaling>
          <c:orientation val="minMax"/>
        </c:scaling>
        <c:delete val="0"/>
        <c:axPos val="b"/>
        <c:title>
          <c:tx>
            <c:rich>
              <a:bodyPr/>
              <a:lstStyle/>
              <a:p>
                <a:pPr>
                  <a:defRPr sz="2400"/>
                </a:pPr>
                <a:r>
                  <a:rPr lang="en-US" sz="2400"/>
                  <a:t>Bins: Number of Households per Settlement</a:t>
                </a:r>
              </a:p>
            </c:rich>
          </c:tx>
          <c:layout>
            <c:manualLayout>
              <c:xMode val="edge"/>
              <c:yMode val="edge"/>
              <c:x val="0.18023575386410001"/>
              <c:y val="0.87978479827392198"/>
            </c:manualLayout>
          </c:layout>
          <c:overlay val="0"/>
        </c:title>
        <c:majorTickMark val="out"/>
        <c:minorTickMark val="none"/>
        <c:tickLblPos val="nextTo"/>
        <c:txPr>
          <a:bodyPr/>
          <a:lstStyle/>
          <a:p>
            <a:pPr>
              <a:defRPr sz="2000"/>
            </a:pPr>
            <a:endParaRPr lang="en-US"/>
          </a:p>
        </c:txPr>
        <c:crossAx val="513413504"/>
        <c:crosses val="autoZero"/>
        <c:auto val="1"/>
        <c:lblAlgn val="ctr"/>
        <c:lblOffset val="100"/>
        <c:noMultiLvlLbl val="0"/>
      </c:catAx>
      <c:valAx>
        <c:axId val="513413504"/>
        <c:scaling>
          <c:orientation val="minMax"/>
        </c:scaling>
        <c:delete val="0"/>
        <c:axPos val="l"/>
        <c:majorGridlines/>
        <c:title>
          <c:tx>
            <c:rich>
              <a:bodyPr rot="-5400000" vert="horz"/>
              <a:lstStyle/>
              <a:p>
                <a:pPr>
                  <a:defRPr sz="2400"/>
                </a:pPr>
                <a:r>
                  <a:rPr lang="en-US" sz="2400"/>
                  <a:t>Total Number of Households by Tech Type</a:t>
                </a:r>
              </a:p>
            </c:rich>
          </c:tx>
          <c:layout/>
          <c:overlay val="0"/>
        </c:title>
        <c:numFmt formatCode="#,##0" sourceLinked="0"/>
        <c:majorTickMark val="out"/>
        <c:minorTickMark val="none"/>
        <c:tickLblPos val="nextTo"/>
        <c:txPr>
          <a:bodyPr/>
          <a:lstStyle/>
          <a:p>
            <a:pPr>
              <a:defRPr sz="2000"/>
            </a:pPr>
            <a:endParaRPr lang="en-US"/>
          </a:p>
        </c:txPr>
        <c:crossAx val="513411328"/>
        <c:crosses val="autoZero"/>
        <c:crossBetween val="between"/>
      </c:valAx>
      <c:spPr>
        <a:ln>
          <a:solidFill>
            <a:schemeClr val="tx1"/>
          </a:solidFill>
        </a:ln>
      </c:spPr>
    </c:plotArea>
    <c:legend>
      <c:legendPos val="r"/>
      <c:layout>
        <c:manualLayout>
          <c:xMode val="edge"/>
          <c:yMode val="edge"/>
          <c:x val="0.67916488772236805"/>
          <c:y val="0.21969354343740399"/>
          <c:w val="0.31046474190726198"/>
          <c:h val="0.30111974210999698"/>
        </c:manualLayout>
      </c:layout>
      <c:overlay val="0"/>
      <c:txPr>
        <a:bodyPr/>
        <a:lstStyle/>
        <a:p>
          <a:pPr>
            <a:defRPr sz="2000"/>
          </a:pPr>
          <a:endParaRPr lang="en-US"/>
        </a:p>
      </c:txPr>
    </c:legend>
    <c:plotVisOnly val="1"/>
    <c:dispBlanksAs val="gap"/>
    <c:showDLblsOverMax val="0"/>
  </c:chart>
  <c:txPr>
    <a:bodyPr/>
    <a:lstStyle/>
    <a:p>
      <a:pPr>
        <a:defRPr sz="2400"/>
      </a:pPr>
      <a:endParaRPr lang="en-US"/>
    </a:p>
  </c:txPr>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0.35637</cdr:x>
      <cdr:y>0.02009</cdr:y>
    </cdr:from>
    <cdr:to>
      <cdr:x>0.41704</cdr:x>
      <cdr:y>0.62571</cdr:y>
    </cdr:to>
    <cdr:sp macro="" textlink="">
      <cdr:nvSpPr>
        <cdr:cNvPr id="2" name="Oval 1"/>
        <cdr:cNvSpPr/>
      </cdr:nvSpPr>
      <cdr:spPr>
        <a:xfrm xmlns:a="http://schemas.openxmlformats.org/drawingml/2006/main" rot="2308127">
          <a:off x="3055017" y="102268"/>
          <a:ext cx="520094" cy="3082559"/>
        </a:xfrm>
        <a:prstGeom xmlns:a="http://schemas.openxmlformats.org/drawingml/2006/main" prst="ellipse">
          <a:avLst/>
        </a:prstGeom>
        <a:solidFill xmlns:a="http://schemas.openxmlformats.org/drawingml/2006/main">
          <a:srgbClr val="FF0000">
            <a:alpha val="30000"/>
          </a:srgbClr>
        </a:solidFill>
        <a:ln xmlns:a="http://schemas.openxmlformats.org/drawingml/2006/main">
          <a:solidFill>
            <a:srgbClr val="FF0000"/>
          </a:solidFill>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algn="ctr" rtl="0" fontAlgn="base">
            <a:spcBef>
              <a:spcPct val="0"/>
            </a:spcBef>
            <a:spcAft>
              <a:spcPct val="0"/>
            </a:spcAft>
            <a:defRPr sz="4300" kern="1200">
              <a:solidFill>
                <a:schemeClr val="lt1"/>
              </a:solidFill>
              <a:latin typeface="+mn-lt"/>
              <a:ea typeface="+mn-ea"/>
              <a:cs typeface="+mn-cs"/>
              <a:sym typeface="Gill Sans" charset="0"/>
            </a:defRPr>
          </a:lvl1pPr>
          <a:lvl2pPr marL="455172" algn="ctr" rtl="0" fontAlgn="base">
            <a:spcBef>
              <a:spcPct val="0"/>
            </a:spcBef>
            <a:spcAft>
              <a:spcPct val="0"/>
            </a:spcAft>
            <a:defRPr sz="4300" kern="1200">
              <a:solidFill>
                <a:schemeClr val="lt1"/>
              </a:solidFill>
              <a:latin typeface="+mn-lt"/>
              <a:ea typeface="+mn-ea"/>
              <a:cs typeface="+mn-cs"/>
              <a:sym typeface="Gill Sans" charset="0"/>
            </a:defRPr>
          </a:lvl2pPr>
          <a:lvl3pPr marL="910370" algn="ctr" rtl="0" fontAlgn="base">
            <a:spcBef>
              <a:spcPct val="0"/>
            </a:spcBef>
            <a:spcAft>
              <a:spcPct val="0"/>
            </a:spcAft>
            <a:defRPr sz="4300" kern="1200">
              <a:solidFill>
                <a:schemeClr val="lt1"/>
              </a:solidFill>
              <a:latin typeface="+mn-lt"/>
              <a:ea typeface="+mn-ea"/>
              <a:cs typeface="+mn-cs"/>
              <a:sym typeface="Gill Sans" charset="0"/>
            </a:defRPr>
          </a:lvl3pPr>
          <a:lvl4pPr marL="1365579" algn="ctr" rtl="0" fontAlgn="base">
            <a:spcBef>
              <a:spcPct val="0"/>
            </a:spcBef>
            <a:spcAft>
              <a:spcPct val="0"/>
            </a:spcAft>
            <a:defRPr sz="4300" kern="1200">
              <a:solidFill>
                <a:schemeClr val="lt1"/>
              </a:solidFill>
              <a:latin typeface="+mn-lt"/>
              <a:ea typeface="+mn-ea"/>
              <a:cs typeface="+mn-cs"/>
              <a:sym typeface="Gill Sans" charset="0"/>
            </a:defRPr>
          </a:lvl4pPr>
          <a:lvl5pPr marL="1820754" algn="ctr" rtl="0" fontAlgn="base">
            <a:spcBef>
              <a:spcPct val="0"/>
            </a:spcBef>
            <a:spcAft>
              <a:spcPct val="0"/>
            </a:spcAft>
            <a:defRPr sz="4300" kern="1200">
              <a:solidFill>
                <a:schemeClr val="lt1"/>
              </a:solidFill>
              <a:latin typeface="+mn-lt"/>
              <a:ea typeface="+mn-ea"/>
              <a:cs typeface="+mn-cs"/>
              <a:sym typeface="Gill Sans" charset="0"/>
            </a:defRPr>
          </a:lvl5pPr>
          <a:lvl6pPr marL="2275964" algn="l" defTabSz="910370" rtl="0" eaLnBrk="1" latinLnBrk="0" hangingPunct="1">
            <a:defRPr sz="4300" kern="1200">
              <a:solidFill>
                <a:schemeClr val="lt1"/>
              </a:solidFill>
              <a:latin typeface="+mn-lt"/>
              <a:ea typeface="+mn-ea"/>
              <a:cs typeface="+mn-cs"/>
              <a:sym typeface="Gill Sans" charset="0"/>
            </a:defRPr>
          </a:lvl6pPr>
          <a:lvl7pPr marL="2731139" algn="l" defTabSz="910370" rtl="0" eaLnBrk="1" latinLnBrk="0" hangingPunct="1">
            <a:defRPr sz="4300" kern="1200">
              <a:solidFill>
                <a:schemeClr val="lt1"/>
              </a:solidFill>
              <a:latin typeface="+mn-lt"/>
              <a:ea typeface="+mn-ea"/>
              <a:cs typeface="+mn-cs"/>
              <a:sym typeface="Gill Sans" charset="0"/>
            </a:defRPr>
          </a:lvl7pPr>
          <a:lvl8pPr marL="3186337" algn="l" defTabSz="910370" rtl="0" eaLnBrk="1" latinLnBrk="0" hangingPunct="1">
            <a:defRPr sz="4300" kern="1200">
              <a:solidFill>
                <a:schemeClr val="lt1"/>
              </a:solidFill>
              <a:latin typeface="+mn-lt"/>
              <a:ea typeface="+mn-ea"/>
              <a:cs typeface="+mn-cs"/>
              <a:sym typeface="Gill Sans" charset="0"/>
            </a:defRPr>
          </a:lvl8pPr>
          <a:lvl9pPr marL="3641539" algn="l" defTabSz="910370" rtl="0" eaLnBrk="1" latinLnBrk="0" hangingPunct="1">
            <a:defRPr sz="4300" kern="1200">
              <a:solidFill>
                <a:schemeClr val="lt1"/>
              </a:solidFill>
              <a:latin typeface="+mn-lt"/>
              <a:ea typeface="+mn-ea"/>
              <a:cs typeface="+mn-cs"/>
              <a:sym typeface="Gill Sans" charset="0"/>
            </a:defRPr>
          </a:lvl9pPr>
        </a:lstStyle>
        <a:p xmlns:a="http://schemas.openxmlformats.org/drawingml/2006/main">
          <a:pPr algn="ctr"/>
          <a:endParaRPr lang="en-US"/>
        </a:p>
      </cdr:txBody>
    </cdr:sp>
  </cdr:relSizeAnchor>
  <cdr:relSizeAnchor xmlns:cdr="http://schemas.openxmlformats.org/drawingml/2006/chartDrawing">
    <cdr:from>
      <cdr:x>0.33111</cdr:x>
      <cdr:y>0.24865</cdr:y>
    </cdr:from>
    <cdr:to>
      <cdr:x>0.55987</cdr:x>
      <cdr:y>0.62292</cdr:y>
    </cdr:to>
    <cdr:sp macro="" textlink="">
      <cdr:nvSpPr>
        <cdr:cNvPr id="3" name="Freeform 2"/>
        <cdr:cNvSpPr/>
      </cdr:nvSpPr>
      <cdr:spPr>
        <a:xfrm xmlns:a="http://schemas.openxmlformats.org/drawingml/2006/main">
          <a:off x="2838450" y="1265634"/>
          <a:ext cx="1961065" cy="1905000"/>
        </a:xfrm>
        <a:custGeom xmlns:a="http://schemas.openxmlformats.org/drawingml/2006/main">
          <a:avLst/>
          <a:gdLst>
            <a:gd name="connsiteX0" fmla="*/ 78151 w 2413011"/>
            <a:gd name="connsiteY0" fmla="*/ 2989727 h 2989727"/>
            <a:gd name="connsiteX1" fmla="*/ 937811 w 2413011"/>
            <a:gd name="connsiteY1" fmla="*/ 2071511 h 2989727"/>
            <a:gd name="connsiteX2" fmla="*/ 1836547 w 2413011"/>
            <a:gd name="connsiteY2" fmla="*/ 2462241 h 2989727"/>
            <a:gd name="connsiteX3" fmla="*/ 2227301 w 2413011"/>
            <a:gd name="connsiteY3" fmla="*/ 2501314 h 2989727"/>
            <a:gd name="connsiteX4" fmla="*/ 2344528 w 2413011"/>
            <a:gd name="connsiteY4" fmla="*/ 1954292 h 2989727"/>
            <a:gd name="connsiteX5" fmla="*/ 1172264 w 2413011"/>
            <a:gd name="connsiteY5" fmla="*/ 641 h 2989727"/>
            <a:gd name="connsiteX6" fmla="*/ 0 w 2413011"/>
            <a:gd name="connsiteY6" fmla="*/ 1719854 h 2989727"/>
            <a:gd name="connsiteX7" fmla="*/ 0 w 2413011"/>
            <a:gd name="connsiteY7" fmla="*/ 1719854 h 2989727"/>
            <a:gd name="connsiteX8" fmla="*/ 78151 w 2413011"/>
            <a:gd name="connsiteY8" fmla="*/ 2989727 h 2989727"/>
            <a:gd name="connsiteX0" fmla="*/ 535351 w 2870211"/>
            <a:gd name="connsiteY0" fmla="*/ 2989727 h 3192376"/>
            <a:gd name="connsiteX1" fmla="*/ 1395011 w 2870211"/>
            <a:gd name="connsiteY1" fmla="*/ 2071511 h 3192376"/>
            <a:gd name="connsiteX2" fmla="*/ 2293747 w 2870211"/>
            <a:gd name="connsiteY2" fmla="*/ 2462241 h 3192376"/>
            <a:gd name="connsiteX3" fmla="*/ 2684501 w 2870211"/>
            <a:gd name="connsiteY3" fmla="*/ 2501314 h 3192376"/>
            <a:gd name="connsiteX4" fmla="*/ 2801728 w 2870211"/>
            <a:gd name="connsiteY4" fmla="*/ 1954292 h 3192376"/>
            <a:gd name="connsiteX5" fmla="*/ 1629464 w 2870211"/>
            <a:gd name="connsiteY5" fmla="*/ 641 h 3192376"/>
            <a:gd name="connsiteX6" fmla="*/ 457200 w 2870211"/>
            <a:gd name="connsiteY6" fmla="*/ 1719854 h 3192376"/>
            <a:gd name="connsiteX7" fmla="*/ 0 w 2870211"/>
            <a:gd name="connsiteY7" fmla="*/ 3079697 h 3192376"/>
            <a:gd name="connsiteX8" fmla="*/ 535351 w 2870211"/>
            <a:gd name="connsiteY8" fmla="*/ 2989727 h 3192376"/>
            <a:gd name="connsiteX0" fmla="*/ 1833209 w 2870211"/>
            <a:gd name="connsiteY0" fmla="*/ 2078343 h 3143176"/>
            <a:gd name="connsiteX1" fmla="*/ 1395011 w 2870211"/>
            <a:gd name="connsiteY1" fmla="*/ 2071511 h 3143176"/>
            <a:gd name="connsiteX2" fmla="*/ 2293747 w 2870211"/>
            <a:gd name="connsiteY2" fmla="*/ 2462241 h 3143176"/>
            <a:gd name="connsiteX3" fmla="*/ 2684501 w 2870211"/>
            <a:gd name="connsiteY3" fmla="*/ 2501314 h 3143176"/>
            <a:gd name="connsiteX4" fmla="*/ 2801728 w 2870211"/>
            <a:gd name="connsiteY4" fmla="*/ 1954292 h 3143176"/>
            <a:gd name="connsiteX5" fmla="*/ 1629464 w 2870211"/>
            <a:gd name="connsiteY5" fmla="*/ 641 h 3143176"/>
            <a:gd name="connsiteX6" fmla="*/ 457200 w 2870211"/>
            <a:gd name="connsiteY6" fmla="*/ 1719854 h 3143176"/>
            <a:gd name="connsiteX7" fmla="*/ 0 w 2870211"/>
            <a:gd name="connsiteY7" fmla="*/ 3079697 h 3143176"/>
            <a:gd name="connsiteX8" fmla="*/ 1833209 w 2870211"/>
            <a:gd name="connsiteY8" fmla="*/ 2078343 h 3143176"/>
            <a:gd name="connsiteX0" fmla="*/ 1833209 w 2870211"/>
            <a:gd name="connsiteY0" fmla="*/ 2078343 h 3143176"/>
            <a:gd name="connsiteX1" fmla="*/ 2309411 w 2870211"/>
            <a:gd name="connsiteY1" fmla="*/ 2302973 h 3143176"/>
            <a:gd name="connsiteX2" fmla="*/ 2293747 w 2870211"/>
            <a:gd name="connsiteY2" fmla="*/ 2462241 h 3143176"/>
            <a:gd name="connsiteX3" fmla="*/ 2684501 w 2870211"/>
            <a:gd name="connsiteY3" fmla="*/ 2501314 h 3143176"/>
            <a:gd name="connsiteX4" fmla="*/ 2801728 w 2870211"/>
            <a:gd name="connsiteY4" fmla="*/ 1954292 h 3143176"/>
            <a:gd name="connsiteX5" fmla="*/ 1629464 w 2870211"/>
            <a:gd name="connsiteY5" fmla="*/ 641 h 3143176"/>
            <a:gd name="connsiteX6" fmla="*/ 457200 w 2870211"/>
            <a:gd name="connsiteY6" fmla="*/ 1719854 h 3143176"/>
            <a:gd name="connsiteX7" fmla="*/ 0 w 2870211"/>
            <a:gd name="connsiteY7" fmla="*/ 3079697 h 3143176"/>
            <a:gd name="connsiteX8" fmla="*/ 1833209 w 2870211"/>
            <a:gd name="connsiteY8" fmla="*/ 2078343 h 3143176"/>
            <a:gd name="connsiteX0" fmla="*/ 1833209 w 2870211"/>
            <a:gd name="connsiteY0" fmla="*/ 2078343 h 3160714"/>
            <a:gd name="connsiteX1" fmla="*/ 2309411 w 2870211"/>
            <a:gd name="connsiteY1" fmla="*/ 2302973 h 3160714"/>
            <a:gd name="connsiteX2" fmla="*/ 2293747 w 2870211"/>
            <a:gd name="connsiteY2" fmla="*/ 2462241 h 3160714"/>
            <a:gd name="connsiteX3" fmla="*/ 2684501 w 2870211"/>
            <a:gd name="connsiteY3" fmla="*/ 2501314 h 3160714"/>
            <a:gd name="connsiteX4" fmla="*/ 2801728 w 2870211"/>
            <a:gd name="connsiteY4" fmla="*/ 1954292 h 3160714"/>
            <a:gd name="connsiteX5" fmla="*/ 1629464 w 2870211"/>
            <a:gd name="connsiteY5" fmla="*/ 641 h 3160714"/>
            <a:gd name="connsiteX6" fmla="*/ 457200 w 2870211"/>
            <a:gd name="connsiteY6" fmla="*/ 1719854 h 3160714"/>
            <a:gd name="connsiteX7" fmla="*/ 0 w 2870211"/>
            <a:gd name="connsiteY7" fmla="*/ 3079697 h 3160714"/>
            <a:gd name="connsiteX8" fmla="*/ 1833209 w 2870211"/>
            <a:gd name="connsiteY8" fmla="*/ 2078343 h 3160714"/>
            <a:gd name="connsiteX0" fmla="*/ 1833209 w 2870211"/>
            <a:gd name="connsiteY0" fmla="*/ 2078343 h 3160714"/>
            <a:gd name="connsiteX1" fmla="*/ 2309411 w 2870211"/>
            <a:gd name="connsiteY1" fmla="*/ 2302973 h 3160714"/>
            <a:gd name="connsiteX2" fmla="*/ 2293747 w 2870211"/>
            <a:gd name="connsiteY2" fmla="*/ 2462241 h 3160714"/>
            <a:gd name="connsiteX3" fmla="*/ 2684501 w 2870211"/>
            <a:gd name="connsiteY3" fmla="*/ 2501314 h 3160714"/>
            <a:gd name="connsiteX4" fmla="*/ 2801728 w 2870211"/>
            <a:gd name="connsiteY4" fmla="*/ 1954292 h 3160714"/>
            <a:gd name="connsiteX5" fmla="*/ 1629464 w 2870211"/>
            <a:gd name="connsiteY5" fmla="*/ 641 h 3160714"/>
            <a:gd name="connsiteX6" fmla="*/ 457200 w 2870211"/>
            <a:gd name="connsiteY6" fmla="*/ 1719854 h 3160714"/>
            <a:gd name="connsiteX7" fmla="*/ 0 w 2870211"/>
            <a:gd name="connsiteY7" fmla="*/ 3079697 h 3160714"/>
            <a:gd name="connsiteX8" fmla="*/ 1833209 w 2870211"/>
            <a:gd name="connsiteY8" fmla="*/ 2078343 h 3160714"/>
            <a:gd name="connsiteX0" fmla="*/ 1833209 w 2859526"/>
            <a:gd name="connsiteY0" fmla="*/ 1268759 h 2351130"/>
            <a:gd name="connsiteX1" fmla="*/ 2309411 w 2859526"/>
            <a:gd name="connsiteY1" fmla="*/ 1493389 h 2351130"/>
            <a:gd name="connsiteX2" fmla="*/ 2293747 w 2859526"/>
            <a:gd name="connsiteY2" fmla="*/ 1652657 h 2351130"/>
            <a:gd name="connsiteX3" fmla="*/ 2684501 w 2859526"/>
            <a:gd name="connsiteY3" fmla="*/ 1691730 h 2351130"/>
            <a:gd name="connsiteX4" fmla="*/ 2801728 w 2859526"/>
            <a:gd name="connsiteY4" fmla="*/ 1144708 h 2351130"/>
            <a:gd name="connsiteX5" fmla="*/ 1776948 w 2859526"/>
            <a:gd name="connsiteY5" fmla="*/ 1176 h 2351130"/>
            <a:gd name="connsiteX6" fmla="*/ 457200 w 2859526"/>
            <a:gd name="connsiteY6" fmla="*/ 910270 h 2351130"/>
            <a:gd name="connsiteX7" fmla="*/ 0 w 2859526"/>
            <a:gd name="connsiteY7" fmla="*/ 2270113 h 2351130"/>
            <a:gd name="connsiteX8" fmla="*/ 1833209 w 2859526"/>
            <a:gd name="connsiteY8" fmla="*/ 1268759 h 2351130"/>
            <a:gd name="connsiteX0" fmla="*/ 1833209 w 2859526"/>
            <a:gd name="connsiteY0" fmla="*/ 1267655 h 2350026"/>
            <a:gd name="connsiteX1" fmla="*/ 2309411 w 2859526"/>
            <a:gd name="connsiteY1" fmla="*/ 1492285 h 2350026"/>
            <a:gd name="connsiteX2" fmla="*/ 2293747 w 2859526"/>
            <a:gd name="connsiteY2" fmla="*/ 1651553 h 2350026"/>
            <a:gd name="connsiteX3" fmla="*/ 2684501 w 2859526"/>
            <a:gd name="connsiteY3" fmla="*/ 1690626 h 2350026"/>
            <a:gd name="connsiteX4" fmla="*/ 2801728 w 2859526"/>
            <a:gd name="connsiteY4" fmla="*/ 1143604 h 2350026"/>
            <a:gd name="connsiteX5" fmla="*/ 1776948 w 2859526"/>
            <a:gd name="connsiteY5" fmla="*/ 72 h 2350026"/>
            <a:gd name="connsiteX6" fmla="*/ 796412 w 2859526"/>
            <a:gd name="connsiteY6" fmla="*/ 1198495 h 2350026"/>
            <a:gd name="connsiteX7" fmla="*/ 0 w 2859526"/>
            <a:gd name="connsiteY7" fmla="*/ 2269009 h 2350026"/>
            <a:gd name="connsiteX8" fmla="*/ 1833209 w 2859526"/>
            <a:gd name="connsiteY8" fmla="*/ 1267655 h 2350026"/>
            <a:gd name="connsiteX0" fmla="*/ 1405506 w 2431823"/>
            <a:gd name="connsiteY0" fmla="*/ 1267655 h 2529866"/>
            <a:gd name="connsiteX1" fmla="*/ 1881708 w 2431823"/>
            <a:gd name="connsiteY1" fmla="*/ 1492285 h 2529866"/>
            <a:gd name="connsiteX2" fmla="*/ 1866044 w 2431823"/>
            <a:gd name="connsiteY2" fmla="*/ 1651553 h 2529866"/>
            <a:gd name="connsiteX3" fmla="*/ 2256798 w 2431823"/>
            <a:gd name="connsiteY3" fmla="*/ 1690626 h 2529866"/>
            <a:gd name="connsiteX4" fmla="*/ 2374025 w 2431823"/>
            <a:gd name="connsiteY4" fmla="*/ 1143604 h 2529866"/>
            <a:gd name="connsiteX5" fmla="*/ 1349245 w 2431823"/>
            <a:gd name="connsiteY5" fmla="*/ 72 h 2529866"/>
            <a:gd name="connsiteX6" fmla="*/ 368709 w 2431823"/>
            <a:gd name="connsiteY6" fmla="*/ 1198495 h 2529866"/>
            <a:gd name="connsiteX7" fmla="*/ 0 w 2431823"/>
            <a:gd name="connsiteY7" fmla="*/ 2457073 h 2529866"/>
            <a:gd name="connsiteX8" fmla="*/ 1405506 w 2431823"/>
            <a:gd name="connsiteY8" fmla="*/ 1267655 h 2529866"/>
            <a:gd name="connsiteX0" fmla="*/ 1513904 w 2540221"/>
            <a:gd name="connsiteY0" fmla="*/ 1267655 h 2529866"/>
            <a:gd name="connsiteX1" fmla="*/ 1990106 w 2540221"/>
            <a:gd name="connsiteY1" fmla="*/ 1492285 h 2529866"/>
            <a:gd name="connsiteX2" fmla="*/ 1974442 w 2540221"/>
            <a:gd name="connsiteY2" fmla="*/ 1651553 h 2529866"/>
            <a:gd name="connsiteX3" fmla="*/ 2365196 w 2540221"/>
            <a:gd name="connsiteY3" fmla="*/ 1690626 h 2529866"/>
            <a:gd name="connsiteX4" fmla="*/ 2482423 w 2540221"/>
            <a:gd name="connsiteY4" fmla="*/ 1143604 h 2529866"/>
            <a:gd name="connsiteX5" fmla="*/ 1457643 w 2540221"/>
            <a:gd name="connsiteY5" fmla="*/ 72 h 2529866"/>
            <a:gd name="connsiteX6" fmla="*/ 477107 w 2540221"/>
            <a:gd name="connsiteY6" fmla="*/ 1198495 h 2529866"/>
            <a:gd name="connsiteX7" fmla="*/ 108398 w 2540221"/>
            <a:gd name="connsiteY7" fmla="*/ 2457073 h 2529866"/>
            <a:gd name="connsiteX8" fmla="*/ 1513904 w 2540221"/>
            <a:gd name="connsiteY8" fmla="*/ 1267655 h 2529866"/>
            <a:gd name="connsiteX0" fmla="*/ 1263181 w 2540221"/>
            <a:gd name="connsiteY0" fmla="*/ 1701648 h 2552115"/>
            <a:gd name="connsiteX1" fmla="*/ 1990106 w 2540221"/>
            <a:gd name="connsiteY1" fmla="*/ 1492285 h 2552115"/>
            <a:gd name="connsiteX2" fmla="*/ 1974442 w 2540221"/>
            <a:gd name="connsiteY2" fmla="*/ 1651553 h 2552115"/>
            <a:gd name="connsiteX3" fmla="*/ 2365196 w 2540221"/>
            <a:gd name="connsiteY3" fmla="*/ 1690626 h 2552115"/>
            <a:gd name="connsiteX4" fmla="*/ 2482423 w 2540221"/>
            <a:gd name="connsiteY4" fmla="*/ 1143604 h 2552115"/>
            <a:gd name="connsiteX5" fmla="*/ 1457643 w 2540221"/>
            <a:gd name="connsiteY5" fmla="*/ 72 h 2552115"/>
            <a:gd name="connsiteX6" fmla="*/ 477107 w 2540221"/>
            <a:gd name="connsiteY6" fmla="*/ 1198495 h 2552115"/>
            <a:gd name="connsiteX7" fmla="*/ 108398 w 2540221"/>
            <a:gd name="connsiteY7" fmla="*/ 2457073 h 2552115"/>
            <a:gd name="connsiteX8" fmla="*/ 1263181 w 2540221"/>
            <a:gd name="connsiteY8" fmla="*/ 1701648 h 2552115"/>
            <a:gd name="connsiteX0" fmla="*/ 1263181 w 2540221"/>
            <a:gd name="connsiteY0" fmla="*/ 1701648 h 2552115"/>
            <a:gd name="connsiteX1" fmla="*/ 1739383 w 2540221"/>
            <a:gd name="connsiteY1" fmla="*/ 1622483 h 2552115"/>
            <a:gd name="connsiteX2" fmla="*/ 1974442 w 2540221"/>
            <a:gd name="connsiteY2" fmla="*/ 1651553 h 2552115"/>
            <a:gd name="connsiteX3" fmla="*/ 2365196 w 2540221"/>
            <a:gd name="connsiteY3" fmla="*/ 1690626 h 2552115"/>
            <a:gd name="connsiteX4" fmla="*/ 2482423 w 2540221"/>
            <a:gd name="connsiteY4" fmla="*/ 1143604 h 2552115"/>
            <a:gd name="connsiteX5" fmla="*/ 1457643 w 2540221"/>
            <a:gd name="connsiteY5" fmla="*/ 72 h 2552115"/>
            <a:gd name="connsiteX6" fmla="*/ 477107 w 2540221"/>
            <a:gd name="connsiteY6" fmla="*/ 1198495 h 2552115"/>
            <a:gd name="connsiteX7" fmla="*/ 108398 w 2540221"/>
            <a:gd name="connsiteY7" fmla="*/ 2457073 h 2552115"/>
            <a:gd name="connsiteX8" fmla="*/ 1263181 w 2540221"/>
            <a:gd name="connsiteY8" fmla="*/ 1701648 h 2552115"/>
            <a:gd name="connsiteX0" fmla="*/ 1263181 w 2539030"/>
            <a:gd name="connsiteY0" fmla="*/ 1701648 h 2552115"/>
            <a:gd name="connsiteX1" fmla="*/ 1739383 w 2539030"/>
            <a:gd name="connsiteY1" fmla="*/ 1622483 h 2552115"/>
            <a:gd name="connsiteX2" fmla="*/ 2018687 w 2539030"/>
            <a:gd name="connsiteY2" fmla="*/ 1854082 h 2552115"/>
            <a:gd name="connsiteX3" fmla="*/ 2365196 w 2539030"/>
            <a:gd name="connsiteY3" fmla="*/ 1690626 h 2552115"/>
            <a:gd name="connsiteX4" fmla="*/ 2482423 w 2539030"/>
            <a:gd name="connsiteY4" fmla="*/ 1143604 h 2552115"/>
            <a:gd name="connsiteX5" fmla="*/ 1457643 w 2539030"/>
            <a:gd name="connsiteY5" fmla="*/ 72 h 2552115"/>
            <a:gd name="connsiteX6" fmla="*/ 477107 w 2539030"/>
            <a:gd name="connsiteY6" fmla="*/ 1198495 h 2552115"/>
            <a:gd name="connsiteX7" fmla="*/ 108398 w 2539030"/>
            <a:gd name="connsiteY7" fmla="*/ 2457073 h 2552115"/>
            <a:gd name="connsiteX8" fmla="*/ 1263181 w 2539030"/>
            <a:gd name="connsiteY8" fmla="*/ 1701648 h 2552115"/>
            <a:gd name="connsiteX0" fmla="*/ 1263181 w 2517225"/>
            <a:gd name="connsiteY0" fmla="*/ 1701645 h 2552112"/>
            <a:gd name="connsiteX1" fmla="*/ 1739383 w 2517225"/>
            <a:gd name="connsiteY1" fmla="*/ 1622480 h 2552112"/>
            <a:gd name="connsiteX2" fmla="*/ 2018687 w 2517225"/>
            <a:gd name="connsiteY2" fmla="*/ 1854079 h 2552112"/>
            <a:gd name="connsiteX3" fmla="*/ 2365196 w 2517225"/>
            <a:gd name="connsiteY3" fmla="*/ 1690623 h 2552112"/>
            <a:gd name="connsiteX4" fmla="*/ 2285424 w 2517225"/>
            <a:gd name="connsiteY4" fmla="*/ 1446069 h 2552112"/>
            <a:gd name="connsiteX5" fmla="*/ 2482423 w 2517225"/>
            <a:gd name="connsiteY5" fmla="*/ 1143601 h 2552112"/>
            <a:gd name="connsiteX6" fmla="*/ 1457643 w 2517225"/>
            <a:gd name="connsiteY6" fmla="*/ 69 h 2552112"/>
            <a:gd name="connsiteX7" fmla="*/ 477107 w 2517225"/>
            <a:gd name="connsiteY7" fmla="*/ 1198492 h 2552112"/>
            <a:gd name="connsiteX8" fmla="*/ 108398 w 2517225"/>
            <a:gd name="connsiteY8" fmla="*/ 2457070 h 2552112"/>
            <a:gd name="connsiteX9" fmla="*/ 1263181 w 2517225"/>
            <a:gd name="connsiteY9" fmla="*/ 1701645 h 2552112"/>
            <a:gd name="connsiteX0" fmla="*/ 1263181 w 2373774"/>
            <a:gd name="connsiteY0" fmla="*/ 1716938 h 2567405"/>
            <a:gd name="connsiteX1" fmla="*/ 1739383 w 2373774"/>
            <a:gd name="connsiteY1" fmla="*/ 1637773 h 2567405"/>
            <a:gd name="connsiteX2" fmla="*/ 2018687 w 2373774"/>
            <a:gd name="connsiteY2" fmla="*/ 1869372 h 2567405"/>
            <a:gd name="connsiteX3" fmla="*/ 2365196 w 2373774"/>
            <a:gd name="connsiteY3" fmla="*/ 1705916 h 2567405"/>
            <a:gd name="connsiteX4" fmla="*/ 2285424 w 2373774"/>
            <a:gd name="connsiteY4" fmla="*/ 1461362 h 2567405"/>
            <a:gd name="connsiteX5" fmla="*/ 1892488 w 2373774"/>
            <a:gd name="connsiteY5" fmla="*/ 594704 h 2567405"/>
            <a:gd name="connsiteX6" fmla="*/ 1457643 w 2373774"/>
            <a:gd name="connsiteY6" fmla="*/ 15362 h 2567405"/>
            <a:gd name="connsiteX7" fmla="*/ 477107 w 2373774"/>
            <a:gd name="connsiteY7" fmla="*/ 1213785 h 2567405"/>
            <a:gd name="connsiteX8" fmla="*/ 108398 w 2373774"/>
            <a:gd name="connsiteY8" fmla="*/ 2472363 h 2567405"/>
            <a:gd name="connsiteX9" fmla="*/ 1263181 w 2373774"/>
            <a:gd name="connsiteY9" fmla="*/ 1716938 h 2567405"/>
            <a:gd name="connsiteX0" fmla="*/ 1263181 w 2389518"/>
            <a:gd name="connsiteY0" fmla="*/ 1718246 h 2568713"/>
            <a:gd name="connsiteX1" fmla="*/ 1739383 w 2389518"/>
            <a:gd name="connsiteY1" fmla="*/ 1639081 h 2568713"/>
            <a:gd name="connsiteX2" fmla="*/ 2018687 w 2389518"/>
            <a:gd name="connsiteY2" fmla="*/ 1870680 h 2568713"/>
            <a:gd name="connsiteX3" fmla="*/ 2365196 w 2389518"/>
            <a:gd name="connsiteY3" fmla="*/ 1707224 h 2568713"/>
            <a:gd name="connsiteX4" fmla="*/ 2373915 w 2389518"/>
            <a:gd name="connsiteY4" fmla="*/ 1723065 h 2568713"/>
            <a:gd name="connsiteX5" fmla="*/ 1892488 w 2389518"/>
            <a:gd name="connsiteY5" fmla="*/ 596012 h 2568713"/>
            <a:gd name="connsiteX6" fmla="*/ 1457643 w 2389518"/>
            <a:gd name="connsiteY6" fmla="*/ 16670 h 2568713"/>
            <a:gd name="connsiteX7" fmla="*/ 477107 w 2389518"/>
            <a:gd name="connsiteY7" fmla="*/ 1215093 h 2568713"/>
            <a:gd name="connsiteX8" fmla="*/ 108398 w 2389518"/>
            <a:gd name="connsiteY8" fmla="*/ 2473671 h 2568713"/>
            <a:gd name="connsiteX9" fmla="*/ 1263181 w 2389518"/>
            <a:gd name="connsiteY9" fmla="*/ 1718246 h 2568713"/>
            <a:gd name="connsiteX0" fmla="*/ 1263181 w 2382227"/>
            <a:gd name="connsiteY0" fmla="*/ 1717789 h 2568256"/>
            <a:gd name="connsiteX1" fmla="*/ 1739383 w 2382227"/>
            <a:gd name="connsiteY1" fmla="*/ 1638624 h 2568256"/>
            <a:gd name="connsiteX2" fmla="*/ 2018687 w 2382227"/>
            <a:gd name="connsiteY2" fmla="*/ 1870223 h 2568256"/>
            <a:gd name="connsiteX3" fmla="*/ 2365196 w 2382227"/>
            <a:gd name="connsiteY3" fmla="*/ 1706767 h 2568256"/>
            <a:gd name="connsiteX4" fmla="*/ 2344418 w 2382227"/>
            <a:gd name="connsiteY4" fmla="*/ 1635810 h 2568256"/>
            <a:gd name="connsiteX5" fmla="*/ 1892488 w 2382227"/>
            <a:gd name="connsiteY5" fmla="*/ 595555 h 2568256"/>
            <a:gd name="connsiteX6" fmla="*/ 1457643 w 2382227"/>
            <a:gd name="connsiteY6" fmla="*/ 16213 h 2568256"/>
            <a:gd name="connsiteX7" fmla="*/ 477107 w 2382227"/>
            <a:gd name="connsiteY7" fmla="*/ 1214636 h 2568256"/>
            <a:gd name="connsiteX8" fmla="*/ 108398 w 2382227"/>
            <a:gd name="connsiteY8" fmla="*/ 2473214 h 2568256"/>
            <a:gd name="connsiteX9" fmla="*/ 1263181 w 2382227"/>
            <a:gd name="connsiteY9" fmla="*/ 1717789 h 2568256"/>
            <a:gd name="connsiteX0" fmla="*/ 1263181 w 2385496"/>
            <a:gd name="connsiteY0" fmla="*/ 1718405 h 2568872"/>
            <a:gd name="connsiteX1" fmla="*/ 1739383 w 2385496"/>
            <a:gd name="connsiteY1" fmla="*/ 1639240 h 2568872"/>
            <a:gd name="connsiteX2" fmla="*/ 2018687 w 2385496"/>
            <a:gd name="connsiteY2" fmla="*/ 1870839 h 2568872"/>
            <a:gd name="connsiteX3" fmla="*/ 2365196 w 2385496"/>
            <a:gd name="connsiteY3" fmla="*/ 1707383 h 2568872"/>
            <a:gd name="connsiteX4" fmla="*/ 2359166 w 2385496"/>
            <a:gd name="connsiteY4" fmla="*/ 1752158 h 2568872"/>
            <a:gd name="connsiteX5" fmla="*/ 1892488 w 2385496"/>
            <a:gd name="connsiteY5" fmla="*/ 596171 h 2568872"/>
            <a:gd name="connsiteX6" fmla="*/ 1457643 w 2385496"/>
            <a:gd name="connsiteY6" fmla="*/ 16829 h 2568872"/>
            <a:gd name="connsiteX7" fmla="*/ 477107 w 2385496"/>
            <a:gd name="connsiteY7" fmla="*/ 1215252 h 2568872"/>
            <a:gd name="connsiteX8" fmla="*/ 108398 w 2385496"/>
            <a:gd name="connsiteY8" fmla="*/ 2473830 h 2568872"/>
            <a:gd name="connsiteX9" fmla="*/ 1263181 w 2385496"/>
            <a:gd name="connsiteY9" fmla="*/ 1718405 h 2568872"/>
            <a:gd name="connsiteX0" fmla="*/ 1263181 w 2385496"/>
            <a:gd name="connsiteY0" fmla="*/ 1714343 h 2564810"/>
            <a:gd name="connsiteX1" fmla="*/ 1739383 w 2385496"/>
            <a:gd name="connsiteY1" fmla="*/ 1635178 h 2564810"/>
            <a:gd name="connsiteX2" fmla="*/ 2018687 w 2385496"/>
            <a:gd name="connsiteY2" fmla="*/ 1866777 h 2564810"/>
            <a:gd name="connsiteX3" fmla="*/ 2365196 w 2385496"/>
            <a:gd name="connsiteY3" fmla="*/ 1703321 h 2564810"/>
            <a:gd name="connsiteX4" fmla="*/ 2359166 w 2385496"/>
            <a:gd name="connsiteY4" fmla="*/ 1748096 h 2564810"/>
            <a:gd name="connsiteX5" fmla="*/ 1995727 w 2385496"/>
            <a:gd name="connsiteY5" fmla="*/ 649975 h 2564810"/>
            <a:gd name="connsiteX6" fmla="*/ 1457643 w 2385496"/>
            <a:gd name="connsiteY6" fmla="*/ 12767 h 2564810"/>
            <a:gd name="connsiteX7" fmla="*/ 477107 w 2385496"/>
            <a:gd name="connsiteY7" fmla="*/ 1211190 h 2564810"/>
            <a:gd name="connsiteX8" fmla="*/ 108398 w 2385496"/>
            <a:gd name="connsiteY8" fmla="*/ 2469768 h 2564810"/>
            <a:gd name="connsiteX9" fmla="*/ 1263181 w 2385496"/>
            <a:gd name="connsiteY9" fmla="*/ 1714343 h 2564810"/>
            <a:gd name="connsiteX0" fmla="*/ 1263181 w 2360321"/>
            <a:gd name="connsiteY0" fmla="*/ 1714343 h 2564810"/>
            <a:gd name="connsiteX1" fmla="*/ 1739383 w 2360321"/>
            <a:gd name="connsiteY1" fmla="*/ 1635178 h 2564810"/>
            <a:gd name="connsiteX2" fmla="*/ 2018687 w 2360321"/>
            <a:gd name="connsiteY2" fmla="*/ 1866777 h 2564810"/>
            <a:gd name="connsiteX3" fmla="*/ 2291454 w 2360321"/>
            <a:gd name="connsiteY3" fmla="*/ 1790120 h 2564810"/>
            <a:gd name="connsiteX4" fmla="*/ 2359166 w 2360321"/>
            <a:gd name="connsiteY4" fmla="*/ 1748096 h 2564810"/>
            <a:gd name="connsiteX5" fmla="*/ 1995727 w 2360321"/>
            <a:gd name="connsiteY5" fmla="*/ 649975 h 2564810"/>
            <a:gd name="connsiteX6" fmla="*/ 1457643 w 2360321"/>
            <a:gd name="connsiteY6" fmla="*/ 12767 h 2564810"/>
            <a:gd name="connsiteX7" fmla="*/ 477107 w 2360321"/>
            <a:gd name="connsiteY7" fmla="*/ 1211190 h 2564810"/>
            <a:gd name="connsiteX8" fmla="*/ 108398 w 2360321"/>
            <a:gd name="connsiteY8" fmla="*/ 2469768 h 2564810"/>
            <a:gd name="connsiteX9" fmla="*/ 1263181 w 2360321"/>
            <a:gd name="connsiteY9" fmla="*/ 1714343 h 2564810"/>
            <a:gd name="connsiteX0" fmla="*/ 1263181 w 2330950"/>
            <a:gd name="connsiteY0" fmla="*/ 1713904 h 2564371"/>
            <a:gd name="connsiteX1" fmla="*/ 1739383 w 2330950"/>
            <a:gd name="connsiteY1" fmla="*/ 1634739 h 2564371"/>
            <a:gd name="connsiteX2" fmla="*/ 2018687 w 2330950"/>
            <a:gd name="connsiteY2" fmla="*/ 1866338 h 2564371"/>
            <a:gd name="connsiteX3" fmla="*/ 2291454 w 2330950"/>
            <a:gd name="connsiteY3" fmla="*/ 1789681 h 2564371"/>
            <a:gd name="connsiteX4" fmla="*/ 2329669 w 2330950"/>
            <a:gd name="connsiteY4" fmla="*/ 1631925 h 2564371"/>
            <a:gd name="connsiteX5" fmla="*/ 1995727 w 2330950"/>
            <a:gd name="connsiteY5" fmla="*/ 649536 h 2564371"/>
            <a:gd name="connsiteX6" fmla="*/ 1457643 w 2330950"/>
            <a:gd name="connsiteY6" fmla="*/ 12328 h 2564371"/>
            <a:gd name="connsiteX7" fmla="*/ 477107 w 2330950"/>
            <a:gd name="connsiteY7" fmla="*/ 1210751 h 2564371"/>
            <a:gd name="connsiteX8" fmla="*/ 108398 w 2330950"/>
            <a:gd name="connsiteY8" fmla="*/ 2469329 h 2564371"/>
            <a:gd name="connsiteX9" fmla="*/ 1263181 w 2330950"/>
            <a:gd name="connsiteY9" fmla="*/ 1713904 h 256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950" h="2564371">
              <a:moveTo>
                <a:pt x="1263181" y="1713904"/>
              </a:moveTo>
              <a:cubicBezTo>
                <a:pt x="1266258" y="1703813"/>
                <a:pt x="1613465" y="1609333"/>
                <a:pt x="1739383" y="1634739"/>
              </a:cubicBezTo>
              <a:cubicBezTo>
                <a:pt x="1865301" y="1660145"/>
                <a:pt x="1926675" y="1840514"/>
                <a:pt x="2018687" y="1866338"/>
              </a:cubicBezTo>
              <a:cubicBezTo>
                <a:pt x="2110699" y="1892162"/>
                <a:pt x="2239624" y="1828750"/>
                <a:pt x="2291454" y="1789681"/>
              </a:cubicBezTo>
              <a:cubicBezTo>
                <a:pt x="2343284" y="1750612"/>
                <a:pt x="2310131" y="1723095"/>
                <a:pt x="2329669" y="1631925"/>
              </a:cubicBezTo>
              <a:cubicBezTo>
                <a:pt x="2349207" y="1540755"/>
                <a:pt x="2141065" y="919469"/>
                <a:pt x="1995727" y="649536"/>
              </a:cubicBezTo>
              <a:cubicBezTo>
                <a:pt x="1850389" y="379603"/>
                <a:pt x="1710746" y="-81208"/>
                <a:pt x="1457643" y="12328"/>
              </a:cubicBezTo>
              <a:cubicBezTo>
                <a:pt x="1204540" y="105864"/>
                <a:pt x="477107" y="1210751"/>
                <a:pt x="477107" y="1210751"/>
              </a:cubicBezTo>
              <a:cubicBezTo>
                <a:pt x="354204" y="1630277"/>
                <a:pt x="-240648" y="1847273"/>
                <a:pt x="108398" y="2469329"/>
              </a:cubicBezTo>
              <a:cubicBezTo>
                <a:pt x="134448" y="2892620"/>
                <a:pt x="1251880" y="1768005"/>
                <a:pt x="1263181" y="1713904"/>
              </a:cubicBezTo>
              <a:close/>
            </a:path>
          </a:pathLst>
        </a:custGeom>
        <a:solidFill xmlns:a="http://schemas.openxmlformats.org/drawingml/2006/main">
          <a:schemeClr val="tx2">
            <a:lumMod val="60000"/>
            <a:lumOff val="40000"/>
            <a:alpha val="30000"/>
          </a:schemeClr>
        </a:solidFill>
        <a:ln xmlns:a="http://schemas.openxmlformats.org/drawingml/2006/main">
          <a:solidFill>
            <a:schemeClr val="tx1"/>
          </a:solidFill>
        </a:ln>
      </cdr:spPr>
      <cdr:style>
        <a:lnRef xmlns:a="http://schemas.openxmlformats.org/drawingml/2006/main" idx="1">
          <a:schemeClr val="accent6"/>
        </a:lnRef>
        <a:fillRef xmlns:a="http://schemas.openxmlformats.org/drawingml/2006/main" idx="3">
          <a:schemeClr val="accent6"/>
        </a:fillRef>
        <a:effectRef xmlns:a="http://schemas.openxmlformats.org/drawingml/2006/main" idx="2">
          <a:schemeClr val="accent6"/>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algn="ctr" rtl="0" fontAlgn="base">
            <a:spcBef>
              <a:spcPct val="0"/>
            </a:spcBef>
            <a:spcAft>
              <a:spcPct val="0"/>
            </a:spcAft>
            <a:defRPr sz="4300" kern="1200">
              <a:solidFill>
                <a:schemeClr val="lt1"/>
              </a:solidFill>
              <a:latin typeface="+mn-lt"/>
              <a:ea typeface="+mn-ea"/>
              <a:cs typeface="+mn-cs"/>
              <a:sym typeface="Gill Sans" charset="0"/>
            </a:defRPr>
          </a:lvl1pPr>
          <a:lvl2pPr marL="455172" algn="ctr" rtl="0" fontAlgn="base">
            <a:spcBef>
              <a:spcPct val="0"/>
            </a:spcBef>
            <a:spcAft>
              <a:spcPct val="0"/>
            </a:spcAft>
            <a:defRPr sz="4300" kern="1200">
              <a:solidFill>
                <a:schemeClr val="lt1"/>
              </a:solidFill>
              <a:latin typeface="+mn-lt"/>
              <a:ea typeface="+mn-ea"/>
              <a:cs typeface="+mn-cs"/>
              <a:sym typeface="Gill Sans" charset="0"/>
            </a:defRPr>
          </a:lvl2pPr>
          <a:lvl3pPr marL="910370" algn="ctr" rtl="0" fontAlgn="base">
            <a:spcBef>
              <a:spcPct val="0"/>
            </a:spcBef>
            <a:spcAft>
              <a:spcPct val="0"/>
            </a:spcAft>
            <a:defRPr sz="4300" kern="1200">
              <a:solidFill>
                <a:schemeClr val="lt1"/>
              </a:solidFill>
              <a:latin typeface="+mn-lt"/>
              <a:ea typeface="+mn-ea"/>
              <a:cs typeface="+mn-cs"/>
              <a:sym typeface="Gill Sans" charset="0"/>
            </a:defRPr>
          </a:lvl3pPr>
          <a:lvl4pPr marL="1365579" algn="ctr" rtl="0" fontAlgn="base">
            <a:spcBef>
              <a:spcPct val="0"/>
            </a:spcBef>
            <a:spcAft>
              <a:spcPct val="0"/>
            </a:spcAft>
            <a:defRPr sz="4300" kern="1200">
              <a:solidFill>
                <a:schemeClr val="lt1"/>
              </a:solidFill>
              <a:latin typeface="+mn-lt"/>
              <a:ea typeface="+mn-ea"/>
              <a:cs typeface="+mn-cs"/>
              <a:sym typeface="Gill Sans" charset="0"/>
            </a:defRPr>
          </a:lvl4pPr>
          <a:lvl5pPr marL="1820754" algn="ctr" rtl="0" fontAlgn="base">
            <a:spcBef>
              <a:spcPct val="0"/>
            </a:spcBef>
            <a:spcAft>
              <a:spcPct val="0"/>
            </a:spcAft>
            <a:defRPr sz="4300" kern="1200">
              <a:solidFill>
                <a:schemeClr val="lt1"/>
              </a:solidFill>
              <a:latin typeface="+mn-lt"/>
              <a:ea typeface="+mn-ea"/>
              <a:cs typeface="+mn-cs"/>
              <a:sym typeface="Gill Sans" charset="0"/>
            </a:defRPr>
          </a:lvl5pPr>
          <a:lvl6pPr marL="2275964" algn="l" defTabSz="910370" rtl="0" eaLnBrk="1" latinLnBrk="0" hangingPunct="1">
            <a:defRPr sz="4300" kern="1200">
              <a:solidFill>
                <a:schemeClr val="lt1"/>
              </a:solidFill>
              <a:latin typeface="+mn-lt"/>
              <a:ea typeface="+mn-ea"/>
              <a:cs typeface="+mn-cs"/>
              <a:sym typeface="Gill Sans" charset="0"/>
            </a:defRPr>
          </a:lvl6pPr>
          <a:lvl7pPr marL="2731139" algn="l" defTabSz="910370" rtl="0" eaLnBrk="1" latinLnBrk="0" hangingPunct="1">
            <a:defRPr sz="4300" kern="1200">
              <a:solidFill>
                <a:schemeClr val="lt1"/>
              </a:solidFill>
              <a:latin typeface="+mn-lt"/>
              <a:ea typeface="+mn-ea"/>
              <a:cs typeface="+mn-cs"/>
              <a:sym typeface="Gill Sans" charset="0"/>
            </a:defRPr>
          </a:lvl7pPr>
          <a:lvl8pPr marL="3186337" algn="l" defTabSz="910370" rtl="0" eaLnBrk="1" latinLnBrk="0" hangingPunct="1">
            <a:defRPr sz="4300" kern="1200">
              <a:solidFill>
                <a:schemeClr val="lt1"/>
              </a:solidFill>
              <a:latin typeface="+mn-lt"/>
              <a:ea typeface="+mn-ea"/>
              <a:cs typeface="+mn-cs"/>
              <a:sym typeface="Gill Sans" charset="0"/>
            </a:defRPr>
          </a:lvl8pPr>
          <a:lvl9pPr marL="3641539" algn="l" defTabSz="910370" rtl="0" eaLnBrk="1" latinLnBrk="0" hangingPunct="1">
            <a:defRPr sz="4300" kern="1200">
              <a:solidFill>
                <a:schemeClr val="lt1"/>
              </a:solidFill>
              <a:latin typeface="+mn-lt"/>
              <a:ea typeface="+mn-ea"/>
              <a:cs typeface="+mn-cs"/>
              <a:sym typeface="Gill Sans" charset="0"/>
            </a:defRPr>
          </a:lvl9pPr>
        </a:lstStyle>
        <a:p xmlns:a="http://schemas.openxmlformats.org/drawingml/2006/main">
          <a:pPr algn="ctr"/>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4E5651-36CE-4E71-8D2E-6C596F7B00B5}" type="datetimeFigureOut">
              <a:rPr lang="en-US" smtClean="0"/>
              <a:t>12/4/2013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0DEB36-6BEB-423C-8948-404695C027CD}" type="slidenum">
              <a:rPr lang="en-US" smtClean="0"/>
              <a:t>‹#›</a:t>
            </a:fld>
            <a:endParaRPr lang="en-US"/>
          </a:p>
        </p:txBody>
      </p:sp>
    </p:spTree>
    <p:extLst>
      <p:ext uri="{BB962C8B-B14F-4D97-AF65-F5344CB8AC3E}">
        <p14:creationId xmlns:p14="http://schemas.microsoft.com/office/powerpoint/2010/main" val="1314133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F5187BF6-2AEF-47A3-88C1-7C55FB91C1DD}" type="slidenum">
              <a:rPr lang="en-US" sz="1200">
                <a:solidFill>
                  <a:prstClr val="black"/>
                </a:solidFill>
              </a:rPr>
              <a:pPr eaLnBrk="1" hangingPunct="1"/>
              <a:t>1</a:t>
            </a:fld>
            <a:endParaRPr lang="en-US" sz="120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3E980889-EBDF-4014-828A-0FE9D6F22B3F}" type="slidenum">
              <a:rPr lang="en-US" sz="1200">
                <a:solidFill>
                  <a:prstClr val="black"/>
                </a:solidFill>
              </a:rPr>
              <a:pPr eaLnBrk="1" hangingPunct="1"/>
              <a:t>18</a:t>
            </a:fld>
            <a:endParaRPr lang="en-US" sz="120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F7B742E3-420F-439B-A5DD-F8CB53EE0186}" type="slidenum">
              <a:rPr lang="en-US" sz="1200">
                <a:solidFill>
                  <a:prstClr val="black"/>
                </a:solidFill>
              </a:rPr>
              <a:pPr eaLnBrk="1" hangingPunct="1"/>
              <a:t>19</a:t>
            </a:fld>
            <a:endParaRPr lang="en-US" sz="120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93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E1CB0457-DE9D-47A3-9B4D-D2E35B532B9F}" type="slidenum">
              <a:rPr lang="en-US" sz="1200">
                <a:solidFill>
                  <a:prstClr val="black"/>
                </a:solidFill>
              </a:rPr>
              <a:pPr eaLnBrk="1" hangingPunct="1"/>
              <a:t>21</a:t>
            </a:fld>
            <a:endParaRPr lang="en-US" sz="120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r" defTabSz="912813" eaLnBrk="1" fontAlgn="base" hangingPunct="1">
              <a:spcBef>
                <a:spcPct val="0"/>
              </a:spcBef>
              <a:spcAft>
                <a:spcPct val="0"/>
              </a:spcAft>
            </a:pPr>
            <a:fld id="{54ABA66E-E3A4-4F22-AEE0-5BBD66E88258}" type="slidenum">
              <a:rPr lang="en-US" sz="1200">
                <a:solidFill>
                  <a:srgbClr val="000000"/>
                </a:solidFill>
              </a:rPr>
              <a:pPr algn="r" defTabSz="912813" eaLnBrk="1" fontAlgn="base" hangingPunct="1">
                <a:spcBef>
                  <a:spcPct val="0"/>
                </a:spcBef>
                <a:spcAft>
                  <a:spcPct val="0"/>
                </a:spcAft>
              </a:pPr>
              <a:t>28</a:t>
            </a:fld>
            <a:endParaRPr lang="en-US" sz="1200">
              <a:solidFill>
                <a:srgbClr val="000000"/>
              </a:solidFill>
            </a:endParaRPr>
          </a:p>
        </p:txBody>
      </p:sp>
      <p:sp>
        <p:nvSpPr>
          <p:cNvPr id="6758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400" smtClean="0">
                <a:latin typeface="Arial" pitchFamily="34" charset="0"/>
              </a:rPr>
              <a:t>Considering different weighted nodes, connecting every node with one of the technology options in a most cost effective way</a:t>
            </a:r>
          </a:p>
          <a:p>
            <a:pPr eaLnBrk="1" hangingPunct="1">
              <a:spcBef>
                <a:spcPct val="0"/>
              </a:spcBef>
            </a:pPr>
            <a:r>
              <a:rPr lang="en-US" sz="1400" smtClean="0">
                <a:latin typeface="Arial" pitchFamily="34" charset="0"/>
              </a:rPr>
              <a:t>Units after values</a:t>
            </a:r>
          </a:p>
          <a:p>
            <a:pPr eaLnBrk="1" hangingPunct="1">
              <a:spcBef>
                <a:spcPct val="0"/>
              </a:spcBef>
            </a:pPr>
            <a:r>
              <a:rPr lang="en-US" sz="1400" smtClean="0">
                <a:latin typeface="Arial" pitchFamily="34" charset="0"/>
              </a:rPr>
              <a:t>Fix contrast in size/demand</a:t>
            </a:r>
          </a:p>
          <a:p>
            <a:pPr eaLnBrk="1" hangingPunct="1">
              <a:spcBef>
                <a:spcPct val="0"/>
              </a:spcBef>
            </a:pPr>
            <a:r>
              <a:rPr lang="en-US" sz="1400" smtClean="0">
                <a:latin typeface="Arial" pitchFamily="34" charset="0"/>
              </a:rPr>
              <a:t>Size key</a:t>
            </a:r>
          </a:p>
          <a:p>
            <a:pPr eaLnBrk="1" hangingPunct="1">
              <a:spcBef>
                <a:spcPct val="0"/>
              </a:spcBef>
            </a:pPr>
            <a:r>
              <a:rPr lang="en-US" sz="1400" smtClean="0">
                <a:latin typeface="Arial" pitchFamily="34" charset="0"/>
              </a:rPr>
              <a:t>Network stays the same</a:t>
            </a:r>
          </a:p>
          <a:p>
            <a:pPr eaLnBrk="1" hangingPunct="1">
              <a:spcBef>
                <a:spcPct val="0"/>
              </a:spcBef>
            </a:pPr>
            <a:r>
              <a:rPr lang="en-US" sz="1400" smtClean="0">
                <a:latin typeface="Arial" pitchFamily="34" charset="0"/>
              </a:rPr>
              <a:t>Changed to </a:t>
            </a:r>
            <a:r>
              <a:rPr lang="en-US" altLang="en-US" sz="1400" smtClean="0">
                <a:latin typeface="Arial" pitchFamily="34" charset="0"/>
              </a:rPr>
              <a:t>“</a:t>
            </a:r>
            <a:r>
              <a:rPr lang="en-US" sz="1400" smtClean="0">
                <a:latin typeface="Arial" pitchFamily="34" charset="0"/>
              </a:rPr>
              <a:t>02</a:t>
            </a:r>
            <a:r>
              <a:rPr lang="en-US" altLang="en-US" sz="1400" smtClean="0">
                <a:latin typeface="Arial" pitchFamily="34" charset="0"/>
              </a:rPr>
              <a:t>”</a:t>
            </a:r>
            <a:endParaRPr lang="en-US" sz="1400"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B4708B6C-881B-41AF-8ABA-1898EB6B1001}" type="slidenum">
              <a:rPr lang="en-US" sz="1200">
                <a:solidFill>
                  <a:srgbClr val="000000"/>
                </a:solidFill>
              </a:rPr>
              <a:pPr eaLnBrk="1" hangingPunct="1"/>
              <a:t>29</a:t>
            </a:fld>
            <a:endParaRPr lang="en-US" sz="1200">
              <a:solidFill>
                <a:srgbClr val="000000"/>
              </a:solidFill>
            </a:endParaRPr>
          </a:p>
        </p:txBody>
      </p:sp>
      <p:sp>
        <p:nvSpPr>
          <p:cNvPr id="6963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400" smtClean="0">
                <a:latin typeface="Arial" pitchFamily="34" charset="0"/>
              </a:rPr>
              <a:t>Considering different weighted nodes, connecting every node with one of the technology options in a most cost effective way</a:t>
            </a:r>
          </a:p>
          <a:p>
            <a:pPr eaLnBrk="1" hangingPunct="1">
              <a:spcBef>
                <a:spcPct val="0"/>
              </a:spcBef>
            </a:pPr>
            <a:r>
              <a:rPr lang="en-US" sz="1400" smtClean="0">
                <a:latin typeface="Arial" pitchFamily="34" charset="0"/>
              </a:rPr>
              <a:t>Units after values</a:t>
            </a:r>
          </a:p>
          <a:p>
            <a:pPr eaLnBrk="1" hangingPunct="1">
              <a:spcBef>
                <a:spcPct val="0"/>
              </a:spcBef>
            </a:pPr>
            <a:r>
              <a:rPr lang="en-US" sz="1400" smtClean="0">
                <a:latin typeface="Arial" pitchFamily="34" charset="0"/>
              </a:rPr>
              <a:t>Fix contrast in size/demand</a:t>
            </a:r>
          </a:p>
          <a:p>
            <a:pPr eaLnBrk="1" hangingPunct="1">
              <a:spcBef>
                <a:spcPct val="0"/>
              </a:spcBef>
            </a:pPr>
            <a:r>
              <a:rPr lang="en-US" sz="1400" smtClean="0">
                <a:latin typeface="Arial" pitchFamily="34" charset="0"/>
              </a:rPr>
              <a:t>Size key</a:t>
            </a:r>
          </a:p>
          <a:p>
            <a:pPr eaLnBrk="1" hangingPunct="1">
              <a:spcBef>
                <a:spcPct val="0"/>
              </a:spcBef>
            </a:pPr>
            <a:r>
              <a:rPr lang="en-US" sz="1400" smtClean="0">
                <a:latin typeface="Arial" pitchFamily="34" charset="0"/>
              </a:rPr>
              <a:t>Network stays the same</a:t>
            </a:r>
          </a:p>
          <a:p>
            <a:pPr eaLnBrk="1" hangingPunct="1">
              <a:spcBef>
                <a:spcPct val="0"/>
              </a:spcBef>
            </a:pPr>
            <a:r>
              <a:rPr lang="en-US" sz="1400" smtClean="0">
                <a:latin typeface="Arial" pitchFamily="34" charset="0"/>
              </a:rPr>
              <a:t>Changed to </a:t>
            </a:r>
            <a:r>
              <a:rPr lang="en-US" altLang="en-US" sz="1400" smtClean="0">
                <a:latin typeface="Arial" pitchFamily="34" charset="0"/>
              </a:rPr>
              <a:t>“</a:t>
            </a:r>
            <a:r>
              <a:rPr lang="en-US" sz="1400" smtClean="0">
                <a:latin typeface="Arial" pitchFamily="34" charset="0"/>
              </a:rPr>
              <a:t>02</a:t>
            </a:r>
            <a:r>
              <a:rPr lang="en-US" altLang="en-US" sz="1400" smtClean="0">
                <a:latin typeface="Arial" pitchFamily="34" charset="0"/>
              </a:rPr>
              <a:t>”</a:t>
            </a:r>
            <a:endParaRPr lang="en-US" sz="1400"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073455EB-EA3C-4240-B5DA-BB6CF65E97D6}" type="slidenum">
              <a:rPr lang="en-US" sz="1200">
                <a:solidFill>
                  <a:srgbClr val="000000"/>
                </a:solidFill>
              </a:rPr>
              <a:pPr eaLnBrk="1" hangingPunct="1"/>
              <a:t>30</a:t>
            </a:fld>
            <a:endParaRPr lang="en-US" sz="1200">
              <a:solidFill>
                <a:srgbClr val="000000"/>
              </a:solidFill>
            </a:endParaRPr>
          </a:p>
        </p:txBody>
      </p:sp>
      <p:sp>
        <p:nvSpPr>
          <p:cNvPr id="71682" name="Rectangle 2"/>
          <p:cNvSpPr>
            <a:spLocks noGrp="1" noRot="1" noChangeAspect="1" noChangeArrowheads="1" noTextEdit="1"/>
          </p:cNvSpPr>
          <p:nvPr>
            <p:ph type="sldImg"/>
          </p:nvPr>
        </p:nvSpPr>
        <p:spPr bwMode="auto">
          <a:xfrm>
            <a:off x="1144588" y="685800"/>
            <a:ext cx="4570412"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numCol="1" anchor="t" anchorCtr="0" compatLnSpc="1">
            <a:prstTxWarp prst="textNoShape">
              <a:avLst/>
            </a:prstTxWarp>
          </a:bodyPr>
          <a:lstStyle/>
          <a:p>
            <a:pPr eaLnBrk="1" hangingPunct="1">
              <a:spcBef>
                <a:spcPct val="0"/>
              </a:spcBef>
            </a:pPr>
            <a:endParaRPr lang="en-US"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Comments: please number the 3 phases instead of using bullet points.  Also please describe local expertise/inputs are needed in which phases. </a:t>
            </a:r>
          </a:p>
        </p:txBody>
      </p:sp>
      <p:sp>
        <p:nvSpPr>
          <p:cNvPr id="757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46AAB321-FAD9-48BC-82FA-3C78A89F74FF}" type="slidenum">
              <a:rPr lang="en-US" sz="1200">
                <a:solidFill>
                  <a:prstClr val="black"/>
                </a:solidFill>
              </a:rPr>
              <a:pPr eaLnBrk="1" hangingPunct="1"/>
              <a:t>33</a:t>
            </a:fld>
            <a:endParaRPr lang="en-US" sz="120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78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693FC6D4-CC2B-4962-B47C-89E68233DABD}" type="slidenum">
              <a:rPr lang="en-US" sz="1200">
                <a:solidFill>
                  <a:prstClr val="black"/>
                </a:solidFill>
              </a:rPr>
              <a:pPr eaLnBrk="1" hangingPunct="1"/>
              <a:t>34</a:t>
            </a:fld>
            <a:endParaRPr lang="en-US" sz="120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I suggest that  you  expand this and discuss i) what are other areas than data collection you need local support for and how  you want to work with local team—your idea to have Columbia U</a:t>
            </a:r>
            <a:r>
              <a:rPr lang="en-US" altLang="en-US" smtClean="0"/>
              <a:t>’</a:t>
            </a:r>
            <a:r>
              <a:rPr lang="en-US" smtClean="0"/>
              <a:t>s team in the field for a period of time and work side-by-side  with local teams is a very good one.   </a:t>
            </a:r>
          </a:p>
        </p:txBody>
      </p:sp>
      <p:sp>
        <p:nvSpPr>
          <p:cNvPr id="911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CC52ED02-AF44-46F9-96E6-7050B685600D}" type="slidenum">
              <a:rPr lang="en-US" sz="1200">
                <a:solidFill>
                  <a:prstClr val="black"/>
                </a:solidFill>
              </a:rPr>
              <a:pPr eaLnBrk="1" hangingPunct="1"/>
              <a:t>46</a:t>
            </a:fld>
            <a:endParaRPr lang="en-US" sz="120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5407F7F7-1947-4530-A5A9-9D8E16F783EB}" type="slidenum">
              <a:rPr lang="en-US" sz="1200">
                <a:solidFill>
                  <a:prstClr val="black"/>
                </a:solidFill>
              </a:rPr>
              <a:pPr eaLnBrk="1" hangingPunct="1"/>
              <a:t>5</a:t>
            </a:fld>
            <a:endParaRPr lang="en-US" sz="120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4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80CD0312-1D80-4264-979F-8958F5C09C14}" type="slidenum">
              <a:rPr lang="en-US" sz="1200">
                <a:solidFill>
                  <a:prstClr val="black"/>
                </a:solidFill>
              </a:rPr>
              <a:pPr eaLnBrk="1" hangingPunct="1"/>
              <a:t>6</a:t>
            </a:fld>
            <a:endParaRPr lang="en-US" sz="120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627E52E3-DF6C-4920-A1A9-632D78F4D7FC}" type="slidenum">
              <a:rPr lang="en-US" sz="1200">
                <a:solidFill>
                  <a:prstClr val="black"/>
                </a:solidFill>
              </a:rPr>
              <a:pPr eaLnBrk="1" hangingPunct="1"/>
              <a:t>7</a:t>
            </a:fld>
            <a:endParaRPr lang="en-US" sz="120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Comments: Investment needs are missing on this slide and the rest of the presentation.  They are key to financing and investment prospectus.  Does NetworkPalanner have the capability of estimating investment needs? If yes, please provide examples; otherwise you should describe how its done separately. </a:t>
            </a: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6AC652A4-2519-4468-BD45-1CE89F010AD1}" type="slidenum">
              <a:rPr lang="en-US" sz="1200">
                <a:solidFill>
                  <a:prstClr val="black"/>
                </a:solidFill>
              </a:rPr>
              <a:pPr eaLnBrk="1" hangingPunct="1"/>
              <a:t>8</a:t>
            </a:fld>
            <a:endParaRPr lang="en-US" sz="120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1. Introduce the participating organizations and the core team.</a:t>
            </a:r>
          </a:p>
          <a:p>
            <a:pPr eaLnBrk="1" hangingPunct="1">
              <a:spcBef>
                <a:spcPct val="0"/>
              </a:spcBef>
            </a:pPr>
            <a:r>
              <a:rPr lang="en-US" smtClean="0"/>
              <a:t>2. Introduce the survey – hold up the Tablet and the Android phone for everyone to see</a:t>
            </a:r>
          </a:p>
          <a:p>
            <a:pPr eaLnBrk="1" hangingPunct="1">
              <a:spcBef>
                <a:spcPct val="0"/>
              </a:spcBef>
            </a:pPr>
            <a:endParaRPr lang="en-US" sz="2000" smtClean="0"/>
          </a:p>
          <a:p>
            <a:pPr eaLnBrk="1" hangingPunct="1">
              <a:spcBef>
                <a:spcPct val="0"/>
              </a:spcBef>
            </a:pPr>
            <a:endParaRPr lang="en-US" smtClean="0"/>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AE380464-41FE-42E8-886A-44966973D41B}" type="slidenum">
              <a:rPr lang="en-US" sz="1200">
                <a:solidFill>
                  <a:srgbClr val="000000"/>
                </a:solidFill>
              </a:rPr>
              <a:pPr eaLnBrk="1" hangingPunct="1"/>
              <a:t>9</a:t>
            </a:fld>
            <a:endParaRPr lang="en-US" sz="120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E6C649EC-22BA-4BB9-A216-1BA47D67A650}" type="slidenum">
              <a:rPr lang="en-US" sz="1200">
                <a:solidFill>
                  <a:prstClr val="black"/>
                </a:solidFill>
              </a:rPr>
              <a:pPr eaLnBrk="1" hangingPunct="1"/>
              <a:t>15</a:t>
            </a:fld>
            <a:endParaRPr lang="en-US" sz="1200">
              <a:solidFill>
                <a:prstClr val="black"/>
              </a:solidFill>
            </a:endParaRPr>
          </a:p>
        </p:txBody>
      </p:sp>
      <p:sp>
        <p:nvSpPr>
          <p:cNvPr id="481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Scenario 231: @ 240 kWh per Year – Showing West Flores Proposed and Existing Grid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09A3B391-2D35-461F-92DD-CE4E20AC1977}" type="slidenum">
              <a:rPr lang="en-US" sz="1200">
                <a:solidFill>
                  <a:prstClr val="black"/>
                </a:solidFill>
              </a:rPr>
              <a:pPr eaLnBrk="1" hangingPunct="1"/>
              <a:t>16</a:t>
            </a:fld>
            <a:endParaRPr lang="en-US" sz="120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22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7B0407D3-286D-4AE6-91AD-BF114F004EBE}" type="slidenum">
              <a:rPr lang="en-US" sz="1200">
                <a:solidFill>
                  <a:prstClr val="black"/>
                </a:solidFill>
              </a:rPr>
              <a:pPr eaLnBrk="1" hangingPunct="1"/>
              <a:t>17</a:t>
            </a:fld>
            <a:endParaRPr lang="en-US" sz="120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lvl1pPr>
              <a:defRPr>
                <a:latin typeface="Proxima Nova"/>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Proxima Nova"/>
              </a:defRPr>
            </a:lvl1pPr>
            <a:lvl2pPr marL="456917" indent="0" algn="ctr">
              <a:buNone/>
              <a:defRPr/>
            </a:lvl2pPr>
            <a:lvl3pPr marL="913836" indent="0" algn="ctr">
              <a:buNone/>
              <a:defRPr/>
            </a:lvl3pPr>
            <a:lvl4pPr marL="1370760" indent="0" algn="ctr">
              <a:buNone/>
              <a:defRPr/>
            </a:lvl4pPr>
            <a:lvl5pPr marL="1827678" indent="0" algn="ctr">
              <a:buNone/>
              <a:defRPr/>
            </a:lvl5pPr>
            <a:lvl6pPr marL="2284596" indent="0" algn="ctr">
              <a:buNone/>
              <a:defRPr/>
            </a:lvl6pPr>
            <a:lvl7pPr marL="2741518" indent="0" algn="ctr">
              <a:buNone/>
              <a:defRPr/>
            </a:lvl7pPr>
            <a:lvl8pPr marL="3198432" indent="0" algn="ctr">
              <a:buNone/>
              <a:defRPr/>
            </a:lvl8pPr>
            <a:lvl9pPr marL="3655356" indent="0" algn="ctr">
              <a:buNone/>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lgn="l">
              <a:defRPr>
                <a:solidFill>
                  <a:schemeClr val="tx2"/>
                </a:solidFill>
              </a:defRPr>
            </a:lvl1pPr>
          </a:lstStyle>
          <a:p>
            <a:endParaRPr lang="en-US">
              <a:solidFill>
                <a:srgbClr val="1F497D"/>
              </a:solidFill>
            </a:endParaRPr>
          </a:p>
        </p:txBody>
      </p:sp>
      <p:sp>
        <p:nvSpPr>
          <p:cNvPr id="5" name="Footer Placeholder 4"/>
          <p:cNvSpPr>
            <a:spLocks noGrp="1"/>
          </p:cNvSpPr>
          <p:nvPr>
            <p:ph type="ftr" sz="quarter" idx="11"/>
          </p:nvPr>
        </p:nvSpPr>
        <p:spPr/>
        <p:txBody>
          <a:bodyPr/>
          <a:lstStyle>
            <a:lvl1pPr>
              <a:defRPr>
                <a:solidFill>
                  <a:schemeClr val="tx2"/>
                </a:solidFill>
                <a:latin typeface="Proxima Nova"/>
              </a:defRPr>
            </a:lvl1pPr>
          </a:lstStyle>
          <a:p>
            <a:pPr>
              <a:defRPr/>
            </a:pPr>
            <a:r>
              <a:rPr lang="en-US">
                <a:solidFill>
                  <a:srgbClr val="1F497D"/>
                </a:solidFill>
              </a:rPr>
              <a:t>Port Moresby, PNG, December 2013</a:t>
            </a:r>
          </a:p>
        </p:txBody>
      </p:sp>
      <p:sp>
        <p:nvSpPr>
          <p:cNvPr id="6" name="Slide Number Placeholder 5"/>
          <p:cNvSpPr>
            <a:spLocks noGrp="1"/>
          </p:cNvSpPr>
          <p:nvPr>
            <p:ph type="sldNum" sz="quarter" idx="12"/>
          </p:nvPr>
        </p:nvSpPr>
        <p:spPr/>
        <p:txBody>
          <a:bodyPr/>
          <a:lstStyle>
            <a:lvl1pPr>
              <a:defRPr/>
            </a:lvl1pPr>
          </a:lstStyle>
          <a:p>
            <a:fld id="{5F1BC4AF-E6A0-4BAA-B01E-9AEA429569E1}" type="slidenum">
              <a:rPr lang="en-US">
                <a:solidFill>
                  <a:srgbClr val="1F497D"/>
                </a:solidFill>
              </a:rPr>
              <a:pPr/>
              <a:t>‹#›</a:t>
            </a:fld>
            <a:endParaRPr lang="en-US">
              <a:solidFill>
                <a:srgbClr val="1F497D"/>
              </a:solidFill>
            </a:endParaRPr>
          </a:p>
        </p:txBody>
      </p:sp>
    </p:spTree>
    <p:extLst>
      <p:ext uri="{BB962C8B-B14F-4D97-AF65-F5344CB8AC3E}">
        <p14:creationId xmlns:p14="http://schemas.microsoft.com/office/powerpoint/2010/main" val="1283820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lgn="l">
              <a:defRPr/>
            </a:lvl1pPr>
          </a:lstStyle>
          <a:p>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r>
              <a:rPr lang="en-US">
                <a:solidFill>
                  <a:srgbClr val="1F497D"/>
                </a:solidFill>
              </a:rPr>
              <a:t>Port Moresby, PNG, December 2013</a:t>
            </a:r>
          </a:p>
        </p:txBody>
      </p:sp>
      <p:sp>
        <p:nvSpPr>
          <p:cNvPr id="6" name="Slide Number Placeholder 5"/>
          <p:cNvSpPr>
            <a:spLocks noGrp="1"/>
          </p:cNvSpPr>
          <p:nvPr>
            <p:ph type="sldNum" sz="quarter" idx="12"/>
          </p:nvPr>
        </p:nvSpPr>
        <p:spPr/>
        <p:txBody>
          <a:bodyPr/>
          <a:lstStyle>
            <a:lvl1pPr>
              <a:defRPr/>
            </a:lvl1pPr>
          </a:lstStyle>
          <a:p>
            <a:fld id="{DA3E562D-82F0-4D5D-B30F-0965204E8573}" type="slidenum">
              <a:rPr lang="en-US">
                <a:solidFill>
                  <a:srgbClr val="1F497D"/>
                </a:solidFill>
              </a:rPr>
              <a:pPr/>
              <a:t>‹#›</a:t>
            </a:fld>
            <a:endParaRPr lang="en-US">
              <a:solidFill>
                <a:srgbClr val="1F497D"/>
              </a:solidFill>
            </a:endParaRPr>
          </a:p>
        </p:txBody>
      </p:sp>
    </p:spTree>
    <p:extLst>
      <p:ext uri="{BB962C8B-B14F-4D97-AF65-F5344CB8AC3E}">
        <p14:creationId xmlns:p14="http://schemas.microsoft.com/office/powerpoint/2010/main" val="921976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lgn="l">
              <a:defRPr/>
            </a:lvl1pPr>
          </a:lstStyle>
          <a:p>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r>
              <a:rPr lang="en-US">
                <a:solidFill>
                  <a:srgbClr val="1F497D"/>
                </a:solidFill>
              </a:rPr>
              <a:t>Port Moresby, PNG, December 2013</a:t>
            </a:r>
          </a:p>
        </p:txBody>
      </p:sp>
      <p:sp>
        <p:nvSpPr>
          <p:cNvPr id="6" name="Slide Number Placeholder 5"/>
          <p:cNvSpPr>
            <a:spLocks noGrp="1"/>
          </p:cNvSpPr>
          <p:nvPr>
            <p:ph type="sldNum" sz="quarter" idx="12"/>
          </p:nvPr>
        </p:nvSpPr>
        <p:spPr/>
        <p:txBody>
          <a:bodyPr/>
          <a:lstStyle>
            <a:lvl1pPr>
              <a:defRPr/>
            </a:lvl1pPr>
          </a:lstStyle>
          <a:p>
            <a:fld id="{4A7C0745-7F00-436C-880D-54DB486C3736}" type="slidenum">
              <a:rPr lang="en-US">
                <a:solidFill>
                  <a:srgbClr val="1F497D"/>
                </a:solidFill>
              </a:rPr>
              <a:pPr/>
              <a:t>‹#›</a:t>
            </a:fld>
            <a:endParaRPr lang="en-US">
              <a:solidFill>
                <a:srgbClr val="1F497D"/>
              </a:solidFill>
            </a:endParaRPr>
          </a:p>
        </p:txBody>
      </p:sp>
    </p:spTree>
    <p:extLst>
      <p:ext uri="{BB962C8B-B14F-4D97-AF65-F5344CB8AC3E}">
        <p14:creationId xmlns:p14="http://schemas.microsoft.com/office/powerpoint/2010/main" val="2408846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defTabSz="912813">
              <a:defRPr/>
            </a:lvl1pPr>
          </a:lstStyle>
          <a:p>
            <a:fld id="{8C5903DB-64F7-4EDE-A2D9-8CA7EBF4F2A4}" type="datetimeFigureOut">
              <a:rPr lang="en-US"/>
              <a:pPr/>
              <a:t>12/4/2013</a:t>
            </a:fld>
            <a:endParaRPr lang="en-US"/>
          </a:p>
        </p:txBody>
      </p:sp>
      <p:sp>
        <p:nvSpPr>
          <p:cNvPr id="5" name="Footer Placeholder 4"/>
          <p:cNvSpPr>
            <a:spLocks noGrp="1"/>
          </p:cNvSpPr>
          <p:nvPr>
            <p:ph type="ftr" sz="quarter" idx="11"/>
          </p:nvPr>
        </p:nvSpPr>
        <p:spPr/>
        <p:txBody>
          <a:bodyPr/>
          <a:lstStyle>
            <a:lvl1pPr defTabSz="912813">
              <a:defRPr/>
            </a:lvl1pPr>
          </a:lstStyle>
          <a:p>
            <a:endParaRPr lang="en-US"/>
          </a:p>
        </p:txBody>
      </p:sp>
      <p:sp>
        <p:nvSpPr>
          <p:cNvPr id="6" name="Slide Number Placeholder 5"/>
          <p:cNvSpPr>
            <a:spLocks noGrp="1"/>
          </p:cNvSpPr>
          <p:nvPr>
            <p:ph type="sldNum" sz="quarter" idx="12"/>
          </p:nvPr>
        </p:nvSpPr>
        <p:spPr/>
        <p:txBody>
          <a:bodyPr/>
          <a:lstStyle>
            <a:lvl1pPr defTabSz="912813">
              <a:defRPr/>
            </a:lvl1pPr>
          </a:lstStyle>
          <a:p>
            <a:fld id="{E011EE3A-C1B1-4832-8DFC-68BE4CD42426}" type="slidenum">
              <a:rPr lang="en-US"/>
              <a:pPr/>
              <a:t>‹#›</a:t>
            </a:fld>
            <a:endParaRPr lang="en-US"/>
          </a:p>
        </p:txBody>
      </p:sp>
    </p:spTree>
    <p:extLst>
      <p:ext uri="{BB962C8B-B14F-4D97-AF65-F5344CB8AC3E}">
        <p14:creationId xmlns:p14="http://schemas.microsoft.com/office/powerpoint/2010/main" val="20480890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2813">
              <a:defRPr/>
            </a:lvl1pPr>
          </a:lstStyle>
          <a:p>
            <a:fld id="{B219CE37-2F16-4C27-AA18-EF94714D47D4}" type="datetimeFigureOut">
              <a:rPr lang="en-US"/>
              <a:pPr/>
              <a:t>12/4/2013</a:t>
            </a:fld>
            <a:endParaRPr lang="en-US"/>
          </a:p>
        </p:txBody>
      </p:sp>
      <p:sp>
        <p:nvSpPr>
          <p:cNvPr id="5" name="Footer Placeholder 4"/>
          <p:cNvSpPr>
            <a:spLocks noGrp="1"/>
          </p:cNvSpPr>
          <p:nvPr>
            <p:ph type="ftr" sz="quarter" idx="11"/>
          </p:nvPr>
        </p:nvSpPr>
        <p:spPr/>
        <p:txBody>
          <a:bodyPr/>
          <a:lstStyle>
            <a:lvl1pPr defTabSz="912813">
              <a:defRPr/>
            </a:lvl1pPr>
          </a:lstStyle>
          <a:p>
            <a:endParaRPr lang="en-US"/>
          </a:p>
        </p:txBody>
      </p:sp>
      <p:sp>
        <p:nvSpPr>
          <p:cNvPr id="6" name="Slide Number Placeholder 5"/>
          <p:cNvSpPr>
            <a:spLocks noGrp="1"/>
          </p:cNvSpPr>
          <p:nvPr>
            <p:ph type="sldNum" sz="quarter" idx="12"/>
          </p:nvPr>
        </p:nvSpPr>
        <p:spPr/>
        <p:txBody>
          <a:bodyPr/>
          <a:lstStyle>
            <a:lvl1pPr defTabSz="912813">
              <a:defRPr/>
            </a:lvl1pPr>
          </a:lstStyle>
          <a:p>
            <a:fld id="{FAE2B14F-17AD-4C9E-B55A-B42236282A19}" type="slidenum">
              <a:rPr lang="en-US"/>
              <a:pPr/>
              <a:t>‹#›</a:t>
            </a:fld>
            <a:endParaRPr lang="en-US"/>
          </a:p>
        </p:txBody>
      </p:sp>
    </p:spTree>
    <p:extLst>
      <p:ext uri="{BB962C8B-B14F-4D97-AF65-F5344CB8AC3E}">
        <p14:creationId xmlns:p14="http://schemas.microsoft.com/office/powerpoint/2010/main" val="4099469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912813">
              <a:defRPr/>
            </a:lvl1pPr>
          </a:lstStyle>
          <a:p>
            <a:fld id="{3127433F-2712-4614-B16E-9127ED7701A4}" type="datetimeFigureOut">
              <a:rPr lang="en-US"/>
              <a:pPr/>
              <a:t>12/4/2013</a:t>
            </a:fld>
            <a:endParaRPr lang="en-US"/>
          </a:p>
        </p:txBody>
      </p:sp>
      <p:sp>
        <p:nvSpPr>
          <p:cNvPr id="5" name="Footer Placeholder 4"/>
          <p:cNvSpPr>
            <a:spLocks noGrp="1"/>
          </p:cNvSpPr>
          <p:nvPr>
            <p:ph type="ftr" sz="quarter" idx="11"/>
          </p:nvPr>
        </p:nvSpPr>
        <p:spPr/>
        <p:txBody>
          <a:bodyPr/>
          <a:lstStyle>
            <a:lvl1pPr defTabSz="912813">
              <a:defRPr/>
            </a:lvl1pPr>
          </a:lstStyle>
          <a:p>
            <a:endParaRPr lang="en-US"/>
          </a:p>
        </p:txBody>
      </p:sp>
      <p:sp>
        <p:nvSpPr>
          <p:cNvPr id="6" name="Slide Number Placeholder 5"/>
          <p:cNvSpPr>
            <a:spLocks noGrp="1"/>
          </p:cNvSpPr>
          <p:nvPr>
            <p:ph type="sldNum" sz="quarter" idx="12"/>
          </p:nvPr>
        </p:nvSpPr>
        <p:spPr/>
        <p:txBody>
          <a:bodyPr/>
          <a:lstStyle>
            <a:lvl1pPr defTabSz="912813">
              <a:defRPr/>
            </a:lvl1pPr>
          </a:lstStyle>
          <a:p>
            <a:fld id="{92D1104D-4901-4694-BA80-E7EBDB0FFA01}" type="slidenum">
              <a:rPr lang="en-US"/>
              <a:pPr/>
              <a:t>‹#›</a:t>
            </a:fld>
            <a:endParaRPr lang="en-US"/>
          </a:p>
        </p:txBody>
      </p:sp>
    </p:spTree>
    <p:extLst>
      <p:ext uri="{BB962C8B-B14F-4D97-AF65-F5344CB8AC3E}">
        <p14:creationId xmlns:p14="http://schemas.microsoft.com/office/powerpoint/2010/main" val="24849245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defTabSz="912813">
              <a:defRPr/>
            </a:lvl1pPr>
          </a:lstStyle>
          <a:p>
            <a:fld id="{58514073-3D95-45A9-B3D7-B8B0EADD3534}" type="datetimeFigureOut">
              <a:rPr lang="en-US"/>
              <a:pPr/>
              <a:t>12/4/2013</a:t>
            </a:fld>
            <a:endParaRPr lang="en-US"/>
          </a:p>
        </p:txBody>
      </p:sp>
      <p:sp>
        <p:nvSpPr>
          <p:cNvPr id="6" name="Footer Placeholder 5"/>
          <p:cNvSpPr>
            <a:spLocks noGrp="1"/>
          </p:cNvSpPr>
          <p:nvPr>
            <p:ph type="ftr" sz="quarter" idx="11"/>
          </p:nvPr>
        </p:nvSpPr>
        <p:spPr/>
        <p:txBody>
          <a:bodyPr/>
          <a:lstStyle>
            <a:lvl1pPr defTabSz="912813">
              <a:defRPr/>
            </a:lvl1pPr>
          </a:lstStyle>
          <a:p>
            <a:endParaRPr lang="en-US"/>
          </a:p>
        </p:txBody>
      </p:sp>
      <p:sp>
        <p:nvSpPr>
          <p:cNvPr id="7" name="Slide Number Placeholder 6"/>
          <p:cNvSpPr>
            <a:spLocks noGrp="1"/>
          </p:cNvSpPr>
          <p:nvPr>
            <p:ph type="sldNum" sz="quarter" idx="12"/>
          </p:nvPr>
        </p:nvSpPr>
        <p:spPr/>
        <p:txBody>
          <a:bodyPr/>
          <a:lstStyle>
            <a:lvl1pPr defTabSz="912813">
              <a:defRPr/>
            </a:lvl1pPr>
          </a:lstStyle>
          <a:p>
            <a:fld id="{B180BC19-8D66-4C92-83E2-F1F027CA6C88}" type="slidenum">
              <a:rPr lang="en-US"/>
              <a:pPr/>
              <a:t>‹#›</a:t>
            </a:fld>
            <a:endParaRPr lang="en-US"/>
          </a:p>
        </p:txBody>
      </p:sp>
    </p:spTree>
    <p:extLst>
      <p:ext uri="{BB962C8B-B14F-4D97-AF65-F5344CB8AC3E}">
        <p14:creationId xmlns:p14="http://schemas.microsoft.com/office/powerpoint/2010/main" val="6298626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defTabSz="912813">
              <a:defRPr/>
            </a:lvl1pPr>
          </a:lstStyle>
          <a:p>
            <a:fld id="{5CF9458F-DF1F-4D9E-A1FF-5C5BFBE5019A}" type="datetimeFigureOut">
              <a:rPr lang="en-US"/>
              <a:pPr/>
              <a:t>12/4/2013</a:t>
            </a:fld>
            <a:endParaRPr lang="en-US"/>
          </a:p>
        </p:txBody>
      </p:sp>
      <p:sp>
        <p:nvSpPr>
          <p:cNvPr id="8" name="Footer Placeholder 7"/>
          <p:cNvSpPr>
            <a:spLocks noGrp="1"/>
          </p:cNvSpPr>
          <p:nvPr>
            <p:ph type="ftr" sz="quarter" idx="11"/>
          </p:nvPr>
        </p:nvSpPr>
        <p:spPr/>
        <p:txBody>
          <a:bodyPr/>
          <a:lstStyle>
            <a:lvl1pPr defTabSz="912813">
              <a:defRPr/>
            </a:lvl1pPr>
          </a:lstStyle>
          <a:p>
            <a:endParaRPr lang="en-US"/>
          </a:p>
        </p:txBody>
      </p:sp>
      <p:sp>
        <p:nvSpPr>
          <p:cNvPr id="9" name="Slide Number Placeholder 8"/>
          <p:cNvSpPr>
            <a:spLocks noGrp="1"/>
          </p:cNvSpPr>
          <p:nvPr>
            <p:ph type="sldNum" sz="quarter" idx="12"/>
          </p:nvPr>
        </p:nvSpPr>
        <p:spPr/>
        <p:txBody>
          <a:bodyPr/>
          <a:lstStyle>
            <a:lvl1pPr defTabSz="912813">
              <a:defRPr/>
            </a:lvl1pPr>
          </a:lstStyle>
          <a:p>
            <a:fld id="{5B5FA4A6-2C7A-4D09-826F-7E474164BBE1}" type="slidenum">
              <a:rPr lang="en-US"/>
              <a:pPr/>
              <a:t>‹#›</a:t>
            </a:fld>
            <a:endParaRPr lang="en-US"/>
          </a:p>
        </p:txBody>
      </p:sp>
    </p:spTree>
    <p:extLst>
      <p:ext uri="{BB962C8B-B14F-4D97-AF65-F5344CB8AC3E}">
        <p14:creationId xmlns:p14="http://schemas.microsoft.com/office/powerpoint/2010/main" val="6905881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defTabSz="912813">
              <a:defRPr/>
            </a:lvl1pPr>
          </a:lstStyle>
          <a:p>
            <a:fld id="{69F8D07F-B280-4642-B78C-674E6D91D6A5}" type="datetimeFigureOut">
              <a:rPr lang="en-US"/>
              <a:pPr/>
              <a:t>12/4/2013</a:t>
            </a:fld>
            <a:endParaRPr lang="en-US"/>
          </a:p>
        </p:txBody>
      </p:sp>
      <p:sp>
        <p:nvSpPr>
          <p:cNvPr id="4" name="Footer Placeholder 3"/>
          <p:cNvSpPr>
            <a:spLocks noGrp="1"/>
          </p:cNvSpPr>
          <p:nvPr>
            <p:ph type="ftr" sz="quarter" idx="11"/>
          </p:nvPr>
        </p:nvSpPr>
        <p:spPr/>
        <p:txBody>
          <a:bodyPr/>
          <a:lstStyle>
            <a:lvl1pPr defTabSz="912813">
              <a:defRPr/>
            </a:lvl1pPr>
          </a:lstStyle>
          <a:p>
            <a:endParaRPr lang="en-US"/>
          </a:p>
        </p:txBody>
      </p:sp>
      <p:sp>
        <p:nvSpPr>
          <p:cNvPr id="5" name="Slide Number Placeholder 4"/>
          <p:cNvSpPr>
            <a:spLocks noGrp="1"/>
          </p:cNvSpPr>
          <p:nvPr>
            <p:ph type="sldNum" sz="quarter" idx="12"/>
          </p:nvPr>
        </p:nvSpPr>
        <p:spPr/>
        <p:txBody>
          <a:bodyPr/>
          <a:lstStyle>
            <a:lvl1pPr defTabSz="912813">
              <a:defRPr/>
            </a:lvl1pPr>
          </a:lstStyle>
          <a:p>
            <a:fld id="{9AC75C72-F8CA-481F-8871-6E874F1B8066}" type="slidenum">
              <a:rPr lang="en-US"/>
              <a:pPr/>
              <a:t>‹#›</a:t>
            </a:fld>
            <a:endParaRPr lang="en-US"/>
          </a:p>
        </p:txBody>
      </p:sp>
    </p:spTree>
    <p:extLst>
      <p:ext uri="{BB962C8B-B14F-4D97-AF65-F5344CB8AC3E}">
        <p14:creationId xmlns:p14="http://schemas.microsoft.com/office/powerpoint/2010/main" val="41932891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912813">
              <a:defRPr/>
            </a:lvl1pPr>
          </a:lstStyle>
          <a:p>
            <a:fld id="{B6C0FEFD-61BF-4B63-8F51-0D3C6B5577CB}" type="datetimeFigureOut">
              <a:rPr lang="en-US"/>
              <a:pPr/>
              <a:t>12/4/2013</a:t>
            </a:fld>
            <a:endParaRPr lang="en-US"/>
          </a:p>
        </p:txBody>
      </p:sp>
      <p:sp>
        <p:nvSpPr>
          <p:cNvPr id="3" name="Footer Placeholder 2"/>
          <p:cNvSpPr>
            <a:spLocks noGrp="1"/>
          </p:cNvSpPr>
          <p:nvPr>
            <p:ph type="ftr" sz="quarter" idx="11"/>
          </p:nvPr>
        </p:nvSpPr>
        <p:spPr/>
        <p:txBody>
          <a:bodyPr/>
          <a:lstStyle>
            <a:lvl1pPr defTabSz="912813">
              <a:defRPr/>
            </a:lvl1pPr>
          </a:lstStyle>
          <a:p>
            <a:endParaRPr lang="en-US"/>
          </a:p>
        </p:txBody>
      </p:sp>
      <p:sp>
        <p:nvSpPr>
          <p:cNvPr id="4" name="Slide Number Placeholder 3"/>
          <p:cNvSpPr>
            <a:spLocks noGrp="1"/>
          </p:cNvSpPr>
          <p:nvPr>
            <p:ph type="sldNum" sz="quarter" idx="12"/>
          </p:nvPr>
        </p:nvSpPr>
        <p:spPr/>
        <p:txBody>
          <a:bodyPr/>
          <a:lstStyle>
            <a:lvl1pPr defTabSz="912813">
              <a:defRPr/>
            </a:lvl1pPr>
          </a:lstStyle>
          <a:p>
            <a:fld id="{7171E054-E42D-413A-9CC3-947AF259456B}" type="slidenum">
              <a:rPr lang="en-US"/>
              <a:pPr/>
              <a:t>‹#›</a:t>
            </a:fld>
            <a:endParaRPr lang="en-US"/>
          </a:p>
        </p:txBody>
      </p:sp>
    </p:spTree>
    <p:extLst>
      <p:ext uri="{BB962C8B-B14F-4D97-AF65-F5344CB8AC3E}">
        <p14:creationId xmlns:p14="http://schemas.microsoft.com/office/powerpoint/2010/main" val="3158152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defTabSz="912813">
              <a:defRPr/>
            </a:lvl1pPr>
          </a:lstStyle>
          <a:p>
            <a:fld id="{684B9C97-6879-4100-8217-CC8DDAB1D96A}" type="datetimeFigureOut">
              <a:rPr lang="en-US"/>
              <a:pPr/>
              <a:t>12/4/2013</a:t>
            </a:fld>
            <a:endParaRPr lang="en-US"/>
          </a:p>
        </p:txBody>
      </p:sp>
      <p:sp>
        <p:nvSpPr>
          <p:cNvPr id="6" name="Footer Placeholder 5"/>
          <p:cNvSpPr>
            <a:spLocks noGrp="1"/>
          </p:cNvSpPr>
          <p:nvPr>
            <p:ph type="ftr" sz="quarter" idx="11"/>
          </p:nvPr>
        </p:nvSpPr>
        <p:spPr/>
        <p:txBody>
          <a:bodyPr/>
          <a:lstStyle>
            <a:lvl1pPr defTabSz="912813">
              <a:defRPr/>
            </a:lvl1pPr>
          </a:lstStyle>
          <a:p>
            <a:endParaRPr lang="en-US"/>
          </a:p>
        </p:txBody>
      </p:sp>
      <p:sp>
        <p:nvSpPr>
          <p:cNvPr id="7" name="Slide Number Placeholder 6"/>
          <p:cNvSpPr>
            <a:spLocks noGrp="1"/>
          </p:cNvSpPr>
          <p:nvPr>
            <p:ph type="sldNum" sz="quarter" idx="12"/>
          </p:nvPr>
        </p:nvSpPr>
        <p:spPr/>
        <p:txBody>
          <a:bodyPr/>
          <a:lstStyle>
            <a:lvl1pPr defTabSz="912813">
              <a:defRPr/>
            </a:lvl1pPr>
          </a:lstStyle>
          <a:p>
            <a:fld id="{D72A4223-5147-4909-9801-46C6083D62B5}" type="slidenum">
              <a:rPr lang="en-US"/>
              <a:pPr/>
              <a:t>‹#›</a:t>
            </a:fld>
            <a:endParaRPr lang="en-US"/>
          </a:p>
        </p:txBody>
      </p:sp>
    </p:spTree>
    <p:extLst>
      <p:ext uri="{BB962C8B-B14F-4D97-AF65-F5344CB8AC3E}">
        <p14:creationId xmlns:p14="http://schemas.microsoft.com/office/powerpoint/2010/main" val="3680454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lgn="l">
              <a:defRPr/>
            </a:lvl1pPr>
          </a:lstStyle>
          <a:p>
            <a:endParaRPr lang="en-US"/>
          </a:p>
        </p:txBody>
      </p:sp>
      <p:sp>
        <p:nvSpPr>
          <p:cNvPr id="5" name="Footer Placeholder 4"/>
          <p:cNvSpPr>
            <a:spLocks noGrp="1"/>
          </p:cNvSpPr>
          <p:nvPr>
            <p:ph type="ftr" sz="quarter" idx="11"/>
          </p:nvPr>
        </p:nvSpPr>
        <p:spPr/>
        <p:txBody>
          <a:bodyPr/>
          <a:lstStyle>
            <a:lvl1pPr>
              <a:defRPr/>
            </a:lvl1pPr>
          </a:lstStyle>
          <a:p>
            <a:pPr>
              <a:defRPr/>
            </a:pPr>
            <a:r>
              <a:rPr lang="en-US">
                <a:solidFill>
                  <a:srgbClr val="1F497D"/>
                </a:solidFill>
              </a:rPr>
              <a:t>Port Moresby, PNG, December 2013</a:t>
            </a:r>
          </a:p>
        </p:txBody>
      </p:sp>
      <p:sp>
        <p:nvSpPr>
          <p:cNvPr id="6" name="Slide Number Placeholder 5"/>
          <p:cNvSpPr>
            <a:spLocks noGrp="1"/>
          </p:cNvSpPr>
          <p:nvPr>
            <p:ph type="sldNum" sz="quarter" idx="12"/>
          </p:nvPr>
        </p:nvSpPr>
        <p:spPr/>
        <p:txBody>
          <a:bodyPr/>
          <a:lstStyle>
            <a:lvl1pPr>
              <a:defRPr>
                <a:solidFill>
                  <a:srgbClr val="595959"/>
                </a:solidFill>
              </a:defRPr>
            </a:lvl1pPr>
          </a:lstStyle>
          <a:p>
            <a:fld id="{2347CD89-7A33-4D56-9AF5-3EECAFC9E274}" type="slidenum">
              <a:rPr lang="en-US"/>
              <a:pPr/>
              <a:t>‹#›</a:t>
            </a:fld>
            <a:endParaRPr lang="en-US"/>
          </a:p>
        </p:txBody>
      </p:sp>
    </p:spTree>
    <p:extLst>
      <p:ext uri="{BB962C8B-B14F-4D97-AF65-F5344CB8AC3E}">
        <p14:creationId xmlns:p14="http://schemas.microsoft.com/office/powerpoint/2010/main" val="19168825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defTabSz="912813">
              <a:defRPr/>
            </a:lvl1pPr>
          </a:lstStyle>
          <a:p>
            <a:fld id="{59CBA7B7-D12C-4559-A3D0-07337CD42209}" type="datetimeFigureOut">
              <a:rPr lang="en-US"/>
              <a:pPr/>
              <a:t>12/4/2013</a:t>
            </a:fld>
            <a:endParaRPr lang="en-US"/>
          </a:p>
        </p:txBody>
      </p:sp>
      <p:sp>
        <p:nvSpPr>
          <p:cNvPr id="6" name="Footer Placeholder 5"/>
          <p:cNvSpPr>
            <a:spLocks noGrp="1"/>
          </p:cNvSpPr>
          <p:nvPr>
            <p:ph type="ftr" sz="quarter" idx="11"/>
          </p:nvPr>
        </p:nvSpPr>
        <p:spPr/>
        <p:txBody>
          <a:bodyPr/>
          <a:lstStyle>
            <a:lvl1pPr defTabSz="912813">
              <a:defRPr/>
            </a:lvl1pPr>
          </a:lstStyle>
          <a:p>
            <a:endParaRPr lang="en-US"/>
          </a:p>
        </p:txBody>
      </p:sp>
      <p:sp>
        <p:nvSpPr>
          <p:cNvPr id="7" name="Slide Number Placeholder 6"/>
          <p:cNvSpPr>
            <a:spLocks noGrp="1"/>
          </p:cNvSpPr>
          <p:nvPr>
            <p:ph type="sldNum" sz="quarter" idx="12"/>
          </p:nvPr>
        </p:nvSpPr>
        <p:spPr/>
        <p:txBody>
          <a:bodyPr/>
          <a:lstStyle>
            <a:lvl1pPr defTabSz="912813">
              <a:defRPr/>
            </a:lvl1pPr>
          </a:lstStyle>
          <a:p>
            <a:fld id="{30891B63-9FA1-4FC6-8DFB-8EF947515EA9}" type="slidenum">
              <a:rPr lang="en-US"/>
              <a:pPr/>
              <a:t>‹#›</a:t>
            </a:fld>
            <a:endParaRPr lang="en-US"/>
          </a:p>
        </p:txBody>
      </p:sp>
    </p:spTree>
    <p:extLst>
      <p:ext uri="{BB962C8B-B14F-4D97-AF65-F5344CB8AC3E}">
        <p14:creationId xmlns:p14="http://schemas.microsoft.com/office/powerpoint/2010/main" val="496173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2813">
              <a:defRPr/>
            </a:lvl1pPr>
          </a:lstStyle>
          <a:p>
            <a:fld id="{520D9878-C754-454D-8069-BA83E045C14F}" type="datetimeFigureOut">
              <a:rPr lang="en-US"/>
              <a:pPr/>
              <a:t>12/4/2013</a:t>
            </a:fld>
            <a:endParaRPr lang="en-US"/>
          </a:p>
        </p:txBody>
      </p:sp>
      <p:sp>
        <p:nvSpPr>
          <p:cNvPr id="5" name="Footer Placeholder 4"/>
          <p:cNvSpPr>
            <a:spLocks noGrp="1"/>
          </p:cNvSpPr>
          <p:nvPr>
            <p:ph type="ftr" sz="quarter" idx="11"/>
          </p:nvPr>
        </p:nvSpPr>
        <p:spPr/>
        <p:txBody>
          <a:bodyPr/>
          <a:lstStyle>
            <a:lvl1pPr defTabSz="912813">
              <a:defRPr/>
            </a:lvl1pPr>
          </a:lstStyle>
          <a:p>
            <a:endParaRPr lang="en-US"/>
          </a:p>
        </p:txBody>
      </p:sp>
      <p:sp>
        <p:nvSpPr>
          <p:cNvPr id="6" name="Slide Number Placeholder 5"/>
          <p:cNvSpPr>
            <a:spLocks noGrp="1"/>
          </p:cNvSpPr>
          <p:nvPr>
            <p:ph type="sldNum" sz="quarter" idx="12"/>
          </p:nvPr>
        </p:nvSpPr>
        <p:spPr/>
        <p:txBody>
          <a:bodyPr/>
          <a:lstStyle>
            <a:lvl1pPr defTabSz="912813">
              <a:defRPr/>
            </a:lvl1pPr>
          </a:lstStyle>
          <a:p>
            <a:fld id="{6011B424-E9D4-4A74-A363-5C648FE713F0}" type="slidenum">
              <a:rPr lang="en-US"/>
              <a:pPr/>
              <a:t>‹#›</a:t>
            </a:fld>
            <a:endParaRPr lang="en-US"/>
          </a:p>
        </p:txBody>
      </p:sp>
    </p:spTree>
    <p:extLst>
      <p:ext uri="{BB962C8B-B14F-4D97-AF65-F5344CB8AC3E}">
        <p14:creationId xmlns:p14="http://schemas.microsoft.com/office/powerpoint/2010/main" val="21074041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2813">
              <a:defRPr/>
            </a:lvl1pPr>
          </a:lstStyle>
          <a:p>
            <a:fld id="{08094E82-BD4D-473D-BBA9-D51804C6A511}" type="datetimeFigureOut">
              <a:rPr lang="en-US"/>
              <a:pPr/>
              <a:t>12/4/2013</a:t>
            </a:fld>
            <a:endParaRPr lang="en-US"/>
          </a:p>
        </p:txBody>
      </p:sp>
      <p:sp>
        <p:nvSpPr>
          <p:cNvPr id="5" name="Footer Placeholder 4"/>
          <p:cNvSpPr>
            <a:spLocks noGrp="1"/>
          </p:cNvSpPr>
          <p:nvPr>
            <p:ph type="ftr" sz="quarter" idx="11"/>
          </p:nvPr>
        </p:nvSpPr>
        <p:spPr/>
        <p:txBody>
          <a:bodyPr/>
          <a:lstStyle>
            <a:lvl1pPr defTabSz="912813">
              <a:defRPr/>
            </a:lvl1pPr>
          </a:lstStyle>
          <a:p>
            <a:endParaRPr lang="en-US"/>
          </a:p>
        </p:txBody>
      </p:sp>
      <p:sp>
        <p:nvSpPr>
          <p:cNvPr id="6" name="Slide Number Placeholder 5"/>
          <p:cNvSpPr>
            <a:spLocks noGrp="1"/>
          </p:cNvSpPr>
          <p:nvPr>
            <p:ph type="sldNum" sz="quarter" idx="12"/>
          </p:nvPr>
        </p:nvSpPr>
        <p:spPr/>
        <p:txBody>
          <a:bodyPr/>
          <a:lstStyle>
            <a:lvl1pPr defTabSz="912813">
              <a:defRPr/>
            </a:lvl1pPr>
          </a:lstStyle>
          <a:p>
            <a:fld id="{506F4AEC-8E16-44A6-873A-33C18B9C43A9}" type="slidenum">
              <a:rPr lang="en-US"/>
              <a:pPr/>
              <a:t>‹#›</a:t>
            </a:fld>
            <a:endParaRPr lang="en-US"/>
          </a:p>
        </p:txBody>
      </p:sp>
    </p:spTree>
    <p:extLst>
      <p:ext uri="{BB962C8B-B14F-4D97-AF65-F5344CB8AC3E}">
        <p14:creationId xmlns:p14="http://schemas.microsoft.com/office/powerpoint/2010/main" val="2729207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25"/>
            <a:ext cx="7772400" cy="1500187"/>
          </a:xfrm>
        </p:spPr>
        <p:txBody>
          <a:bodyPr anchor="b"/>
          <a:lstStyle>
            <a:lvl1pPr marL="0" indent="0">
              <a:buNone/>
              <a:defRPr sz="2000"/>
            </a:lvl1pPr>
            <a:lvl2pPr marL="456917" indent="0">
              <a:buNone/>
              <a:defRPr sz="1800"/>
            </a:lvl2pPr>
            <a:lvl3pPr marL="913836" indent="0">
              <a:buNone/>
              <a:defRPr sz="1600"/>
            </a:lvl3pPr>
            <a:lvl4pPr marL="1370760" indent="0">
              <a:buNone/>
              <a:defRPr sz="1400"/>
            </a:lvl4pPr>
            <a:lvl5pPr marL="1827678" indent="0">
              <a:buNone/>
              <a:defRPr sz="1400"/>
            </a:lvl5pPr>
            <a:lvl6pPr marL="2284596" indent="0">
              <a:buNone/>
              <a:defRPr sz="1400"/>
            </a:lvl6pPr>
            <a:lvl7pPr marL="2741518" indent="0">
              <a:buNone/>
              <a:defRPr sz="1400"/>
            </a:lvl7pPr>
            <a:lvl8pPr marL="3198432" indent="0">
              <a:buNone/>
              <a:defRPr sz="1400"/>
            </a:lvl8pPr>
            <a:lvl9pPr marL="3655356"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lgn="l">
              <a:defRPr/>
            </a:lvl1pPr>
          </a:lstStyle>
          <a:p>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r>
              <a:rPr lang="en-US">
                <a:solidFill>
                  <a:srgbClr val="1F497D"/>
                </a:solidFill>
              </a:rPr>
              <a:t>Port Moresby, PNG, December 2013</a:t>
            </a:r>
          </a:p>
        </p:txBody>
      </p:sp>
      <p:sp>
        <p:nvSpPr>
          <p:cNvPr id="6" name="Slide Number Placeholder 5"/>
          <p:cNvSpPr>
            <a:spLocks noGrp="1"/>
          </p:cNvSpPr>
          <p:nvPr>
            <p:ph type="sldNum" sz="quarter" idx="12"/>
          </p:nvPr>
        </p:nvSpPr>
        <p:spPr/>
        <p:txBody>
          <a:bodyPr/>
          <a:lstStyle>
            <a:lvl1pPr>
              <a:defRPr/>
            </a:lvl1pPr>
          </a:lstStyle>
          <a:p>
            <a:fld id="{6C8E4080-64C6-4BF3-9D9E-DB14D6FDF2A5}" type="slidenum">
              <a:rPr lang="en-US">
                <a:solidFill>
                  <a:srgbClr val="1F497D"/>
                </a:solidFill>
              </a:rPr>
              <a:pPr/>
              <a:t>‹#›</a:t>
            </a:fld>
            <a:endParaRPr lang="en-US">
              <a:solidFill>
                <a:srgbClr val="1F497D"/>
              </a:solidFill>
            </a:endParaRPr>
          </a:p>
        </p:txBody>
      </p:sp>
    </p:spTree>
    <p:extLst>
      <p:ext uri="{BB962C8B-B14F-4D97-AF65-F5344CB8AC3E}">
        <p14:creationId xmlns:p14="http://schemas.microsoft.com/office/powerpoint/2010/main" val="4188784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1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1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lgn="l">
              <a:defRPr/>
            </a:lvl1pPr>
          </a:lstStyle>
          <a:p>
            <a:endParaRPr lang="en-US"/>
          </a:p>
        </p:txBody>
      </p:sp>
      <p:sp>
        <p:nvSpPr>
          <p:cNvPr id="6" name="Footer Placeholder 4"/>
          <p:cNvSpPr>
            <a:spLocks noGrp="1"/>
          </p:cNvSpPr>
          <p:nvPr>
            <p:ph type="ftr" sz="quarter" idx="11"/>
          </p:nvPr>
        </p:nvSpPr>
        <p:spPr/>
        <p:txBody>
          <a:bodyPr/>
          <a:lstStyle>
            <a:lvl1pPr fontAlgn="auto">
              <a:spcBef>
                <a:spcPts val="0"/>
              </a:spcBef>
              <a:spcAft>
                <a:spcPts val="0"/>
              </a:spcAft>
              <a:defRPr/>
            </a:lvl1pPr>
          </a:lstStyle>
          <a:p>
            <a:pPr>
              <a:defRPr/>
            </a:pPr>
            <a:r>
              <a:rPr lang="en-US">
                <a:solidFill>
                  <a:srgbClr val="1F497D"/>
                </a:solidFill>
              </a:rPr>
              <a:t>Port Moresby, PNG, December 2013</a:t>
            </a:r>
          </a:p>
        </p:txBody>
      </p:sp>
      <p:sp>
        <p:nvSpPr>
          <p:cNvPr id="7" name="Slide Number Placeholder 5"/>
          <p:cNvSpPr>
            <a:spLocks noGrp="1"/>
          </p:cNvSpPr>
          <p:nvPr>
            <p:ph type="sldNum" sz="quarter" idx="12"/>
          </p:nvPr>
        </p:nvSpPr>
        <p:spPr/>
        <p:txBody>
          <a:bodyPr/>
          <a:lstStyle>
            <a:lvl1pPr>
              <a:defRPr/>
            </a:lvl1pPr>
          </a:lstStyle>
          <a:p>
            <a:fld id="{2F8C7ED5-4943-43BA-9373-73B7E9BC3C04}" type="slidenum">
              <a:rPr lang="en-US">
                <a:solidFill>
                  <a:srgbClr val="1F497D"/>
                </a:solidFill>
              </a:rPr>
              <a:pPr/>
              <a:t>‹#›</a:t>
            </a:fld>
            <a:endParaRPr lang="en-US">
              <a:solidFill>
                <a:srgbClr val="1F497D"/>
              </a:solidFill>
            </a:endParaRPr>
          </a:p>
        </p:txBody>
      </p:sp>
    </p:spTree>
    <p:extLst>
      <p:ext uri="{BB962C8B-B14F-4D97-AF65-F5344CB8AC3E}">
        <p14:creationId xmlns:p14="http://schemas.microsoft.com/office/powerpoint/2010/main" val="2022709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6917" indent="0">
              <a:buNone/>
              <a:defRPr sz="2000" b="1"/>
            </a:lvl2pPr>
            <a:lvl3pPr marL="913836" indent="0">
              <a:buNone/>
              <a:defRPr sz="1800" b="1"/>
            </a:lvl3pPr>
            <a:lvl4pPr marL="1370760" indent="0">
              <a:buNone/>
              <a:defRPr sz="1600" b="1"/>
            </a:lvl4pPr>
            <a:lvl5pPr marL="1827678" indent="0">
              <a:buNone/>
              <a:defRPr sz="1600" b="1"/>
            </a:lvl5pPr>
            <a:lvl6pPr marL="2284596" indent="0">
              <a:buNone/>
              <a:defRPr sz="1600" b="1"/>
            </a:lvl6pPr>
            <a:lvl7pPr marL="2741518" indent="0">
              <a:buNone/>
              <a:defRPr sz="1600" b="1"/>
            </a:lvl7pPr>
            <a:lvl8pPr marL="3198432" indent="0">
              <a:buNone/>
              <a:defRPr sz="1600" b="1"/>
            </a:lvl8pPr>
            <a:lvl9pPr marL="365535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6917" indent="0">
              <a:buNone/>
              <a:defRPr sz="2000" b="1"/>
            </a:lvl2pPr>
            <a:lvl3pPr marL="913836" indent="0">
              <a:buNone/>
              <a:defRPr sz="1800" b="1"/>
            </a:lvl3pPr>
            <a:lvl4pPr marL="1370760" indent="0">
              <a:buNone/>
              <a:defRPr sz="1600" b="1"/>
            </a:lvl4pPr>
            <a:lvl5pPr marL="1827678" indent="0">
              <a:buNone/>
              <a:defRPr sz="1600" b="1"/>
            </a:lvl5pPr>
            <a:lvl6pPr marL="2284596" indent="0">
              <a:buNone/>
              <a:defRPr sz="1600" b="1"/>
            </a:lvl6pPr>
            <a:lvl7pPr marL="2741518" indent="0">
              <a:buNone/>
              <a:defRPr sz="1600" b="1"/>
            </a:lvl7pPr>
            <a:lvl8pPr marL="3198432" indent="0">
              <a:buNone/>
              <a:defRPr sz="1600" b="1"/>
            </a:lvl8pPr>
            <a:lvl9pPr marL="365535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lgn="l">
              <a:defRPr/>
            </a:lvl1pPr>
          </a:lstStyle>
          <a:p>
            <a:endParaRPr lang="en-US"/>
          </a:p>
        </p:txBody>
      </p:sp>
      <p:sp>
        <p:nvSpPr>
          <p:cNvPr id="8" name="Footer Placeholder 4"/>
          <p:cNvSpPr>
            <a:spLocks noGrp="1"/>
          </p:cNvSpPr>
          <p:nvPr>
            <p:ph type="ftr" sz="quarter" idx="11"/>
          </p:nvPr>
        </p:nvSpPr>
        <p:spPr/>
        <p:txBody>
          <a:bodyPr/>
          <a:lstStyle>
            <a:lvl1pPr fontAlgn="auto">
              <a:spcBef>
                <a:spcPts val="0"/>
              </a:spcBef>
              <a:spcAft>
                <a:spcPts val="0"/>
              </a:spcAft>
              <a:defRPr/>
            </a:lvl1pPr>
          </a:lstStyle>
          <a:p>
            <a:pPr>
              <a:defRPr/>
            </a:pPr>
            <a:r>
              <a:rPr lang="en-US">
                <a:solidFill>
                  <a:srgbClr val="1F497D"/>
                </a:solidFill>
              </a:rPr>
              <a:t>Port Moresby, PNG, December 2013</a:t>
            </a:r>
          </a:p>
        </p:txBody>
      </p:sp>
      <p:sp>
        <p:nvSpPr>
          <p:cNvPr id="9" name="Slide Number Placeholder 5"/>
          <p:cNvSpPr>
            <a:spLocks noGrp="1"/>
          </p:cNvSpPr>
          <p:nvPr>
            <p:ph type="sldNum" sz="quarter" idx="12"/>
          </p:nvPr>
        </p:nvSpPr>
        <p:spPr/>
        <p:txBody>
          <a:bodyPr/>
          <a:lstStyle>
            <a:lvl1pPr>
              <a:defRPr/>
            </a:lvl1pPr>
          </a:lstStyle>
          <a:p>
            <a:fld id="{72BA023C-EEEC-4266-A99A-B72EDF5418E0}" type="slidenum">
              <a:rPr lang="en-US">
                <a:solidFill>
                  <a:srgbClr val="1F497D"/>
                </a:solidFill>
              </a:rPr>
              <a:pPr/>
              <a:t>‹#›</a:t>
            </a:fld>
            <a:endParaRPr lang="en-US">
              <a:solidFill>
                <a:srgbClr val="1F497D"/>
              </a:solidFill>
            </a:endParaRPr>
          </a:p>
        </p:txBody>
      </p:sp>
    </p:spTree>
    <p:extLst>
      <p:ext uri="{BB962C8B-B14F-4D97-AF65-F5344CB8AC3E}">
        <p14:creationId xmlns:p14="http://schemas.microsoft.com/office/powerpoint/2010/main" val="3946666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lgn="l">
              <a:defRPr/>
            </a:lvl1pPr>
          </a:lstStyle>
          <a:p>
            <a:endParaRPr lang="en-US"/>
          </a:p>
        </p:txBody>
      </p:sp>
      <p:sp>
        <p:nvSpPr>
          <p:cNvPr id="4" name="Footer Placeholder 4"/>
          <p:cNvSpPr>
            <a:spLocks noGrp="1"/>
          </p:cNvSpPr>
          <p:nvPr>
            <p:ph type="ftr" sz="quarter" idx="11"/>
          </p:nvPr>
        </p:nvSpPr>
        <p:spPr/>
        <p:txBody>
          <a:bodyPr/>
          <a:lstStyle>
            <a:lvl1pPr fontAlgn="auto">
              <a:spcBef>
                <a:spcPts val="0"/>
              </a:spcBef>
              <a:spcAft>
                <a:spcPts val="0"/>
              </a:spcAft>
              <a:defRPr/>
            </a:lvl1pPr>
          </a:lstStyle>
          <a:p>
            <a:pPr>
              <a:defRPr/>
            </a:pPr>
            <a:r>
              <a:rPr lang="en-US">
                <a:solidFill>
                  <a:srgbClr val="1F497D"/>
                </a:solidFill>
              </a:rPr>
              <a:t>Port Moresby, PNG, December 2013</a:t>
            </a:r>
          </a:p>
        </p:txBody>
      </p:sp>
      <p:sp>
        <p:nvSpPr>
          <p:cNvPr id="5" name="Slide Number Placeholder 5"/>
          <p:cNvSpPr>
            <a:spLocks noGrp="1"/>
          </p:cNvSpPr>
          <p:nvPr>
            <p:ph type="sldNum" sz="quarter" idx="12"/>
          </p:nvPr>
        </p:nvSpPr>
        <p:spPr/>
        <p:txBody>
          <a:bodyPr/>
          <a:lstStyle>
            <a:lvl1pPr>
              <a:defRPr/>
            </a:lvl1pPr>
          </a:lstStyle>
          <a:p>
            <a:fld id="{1184158A-5823-4EA0-B753-39E854522B4F}" type="slidenum">
              <a:rPr lang="en-US">
                <a:solidFill>
                  <a:srgbClr val="1F497D"/>
                </a:solidFill>
              </a:rPr>
              <a:pPr/>
              <a:t>‹#›</a:t>
            </a:fld>
            <a:endParaRPr lang="en-US">
              <a:solidFill>
                <a:srgbClr val="1F497D"/>
              </a:solidFill>
            </a:endParaRPr>
          </a:p>
        </p:txBody>
      </p:sp>
    </p:spTree>
    <p:extLst>
      <p:ext uri="{BB962C8B-B14F-4D97-AF65-F5344CB8AC3E}">
        <p14:creationId xmlns:p14="http://schemas.microsoft.com/office/powerpoint/2010/main" val="3982221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lgn="l">
              <a:defRPr/>
            </a:lvl1pPr>
          </a:lstStyle>
          <a:p>
            <a:endParaRPr lang="en-US"/>
          </a:p>
        </p:txBody>
      </p:sp>
      <p:sp>
        <p:nvSpPr>
          <p:cNvPr id="3" name="Footer Placeholder 4"/>
          <p:cNvSpPr>
            <a:spLocks noGrp="1"/>
          </p:cNvSpPr>
          <p:nvPr>
            <p:ph type="ftr" sz="quarter" idx="11"/>
          </p:nvPr>
        </p:nvSpPr>
        <p:spPr/>
        <p:txBody>
          <a:bodyPr/>
          <a:lstStyle>
            <a:lvl1pPr fontAlgn="auto">
              <a:spcBef>
                <a:spcPts val="0"/>
              </a:spcBef>
              <a:spcAft>
                <a:spcPts val="0"/>
              </a:spcAft>
              <a:defRPr/>
            </a:lvl1pPr>
          </a:lstStyle>
          <a:p>
            <a:pPr>
              <a:defRPr/>
            </a:pPr>
            <a:r>
              <a:rPr lang="en-US">
                <a:solidFill>
                  <a:srgbClr val="1F497D"/>
                </a:solidFill>
              </a:rPr>
              <a:t>Port Moresby, PNG, December 2013</a:t>
            </a:r>
          </a:p>
        </p:txBody>
      </p:sp>
      <p:sp>
        <p:nvSpPr>
          <p:cNvPr id="4" name="Slide Number Placeholder 5"/>
          <p:cNvSpPr>
            <a:spLocks noGrp="1"/>
          </p:cNvSpPr>
          <p:nvPr>
            <p:ph type="sldNum" sz="quarter" idx="12"/>
          </p:nvPr>
        </p:nvSpPr>
        <p:spPr/>
        <p:txBody>
          <a:bodyPr/>
          <a:lstStyle>
            <a:lvl1pPr>
              <a:defRPr/>
            </a:lvl1pPr>
          </a:lstStyle>
          <a:p>
            <a:fld id="{14F61931-397D-4143-8F54-CF1B649C6B7B}" type="slidenum">
              <a:rPr lang="en-US">
                <a:solidFill>
                  <a:srgbClr val="1F497D"/>
                </a:solidFill>
              </a:rPr>
              <a:pPr/>
              <a:t>‹#›</a:t>
            </a:fld>
            <a:endParaRPr lang="en-US">
              <a:solidFill>
                <a:srgbClr val="1F497D"/>
              </a:solidFill>
            </a:endParaRPr>
          </a:p>
        </p:txBody>
      </p:sp>
    </p:spTree>
    <p:extLst>
      <p:ext uri="{BB962C8B-B14F-4D97-AF65-F5344CB8AC3E}">
        <p14:creationId xmlns:p14="http://schemas.microsoft.com/office/powerpoint/2010/main" val="1842574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6917" indent="0">
              <a:buNone/>
              <a:defRPr sz="1200"/>
            </a:lvl2pPr>
            <a:lvl3pPr marL="913836" indent="0">
              <a:buNone/>
              <a:defRPr sz="1000"/>
            </a:lvl3pPr>
            <a:lvl4pPr marL="1370760" indent="0">
              <a:buNone/>
              <a:defRPr sz="900"/>
            </a:lvl4pPr>
            <a:lvl5pPr marL="1827678" indent="0">
              <a:buNone/>
              <a:defRPr sz="900"/>
            </a:lvl5pPr>
            <a:lvl6pPr marL="2284596" indent="0">
              <a:buNone/>
              <a:defRPr sz="900"/>
            </a:lvl6pPr>
            <a:lvl7pPr marL="2741518" indent="0">
              <a:buNone/>
              <a:defRPr sz="900"/>
            </a:lvl7pPr>
            <a:lvl8pPr marL="3198432" indent="0">
              <a:buNone/>
              <a:defRPr sz="900"/>
            </a:lvl8pPr>
            <a:lvl9pPr marL="3655356"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lgn="l">
              <a:defRPr/>
            </a:lvl1pPr>
          </a:lstStyle>
          <a:p>
            <a:endParaRPr lang="en-US"/>
          </a:p>
        </p:txBody>
      </p:sp>
      <p:sp>
        <p:nvSpPr>
          <p:cNvPr id="6" name="Footer Placeholder 4"/>
          <p:cNvSpPr>
            <a:spLocks noGrp="1"/>
          </p:cNvSpPr>
          <p:nvPr>
            <p:ph type="ftr" sz="quarter" idx="11"/>
          </p:nvPr>
        </p:nvSpPr>
        <p:spPr/>
        <p:txBody>
          <a:bodyPr/>
          <a:lstStyle>
            <a:lvl1pPr fontAlgn="auto">
              <a:spcBef>
                <a:spcPts val="0"/>
              </a:spcBef>
              <a:spcAft>
                <a:spcPts val="0"/>
              </a:spcAft>
              <a:defRPr/>
            </a:lvl1pPr>
          </a:lstStyle>
          <a:p>
            <a:pPr>
              <a:defRPr/>
            </a:pPr>
            <a:r>
              <a:rPr lang="en-US">
                <a:solidFill>
                  <a:srgbClr val="1F497D"/>
                </a:solidFill>
              </a:rPr>
              <a:t>Port Moresby, PNG, December 2013</a:t>
            </a:r>
          </a:p>
        </p:txBody>
      </p:sp>
      <p:sp>
        <p:nvSpPr>
          <p:cNvPr id="7" name="Slide Number Placeholder 5"/>
          <p:cNvSpPr>
            <a:spLocks noGrp="1"/>
          </p:cNvSpPr>
          <p:nvPr>
            <p:ph type="sldNum" sz="quarter" idx="12"/>
          </p:nvPr>
        </p:nvSpPr>
        <p:spPr/>
        <p:txBody>
          <a:bodyPr/>
          <a:lstStyle>
            <a:lvl1pPr>
              <a:defRPr/>
            </a:lvl1pPr>
          </a:lstStyle>
          <a:p>
            <a:fld id="{82BB3DAA-2DD1-4F62-B8F6-5043C058758F}" type="slidenum">
              <a:rPr lang="en-US">
                <a:solidFill>
                  <a:srgbClr val="1F497D"/>
                </a:solidFill>
              </a:rPr>
              <a:pPr/>
              <a:t>‹#›</a:t>
            </a:fld>
            <a:endParaRPr lang="en-US">
              <a:solidFill>
                <a:srgbClr val="1F497D"/>
              </a:solidFill>
            </a:endParaRPr>
          </a:p>
        </p:txBody>
      </p:sp>
    </p:spTree>
    <p:extLst>
      <p:ext uri="{BB962C8B-B14F-4D97-AF65-F5344CB8AC3E}">
        <p14:creationId xmlns:p14="http://schemas.microsoft.com/office/powerpoint/2010/main" val="3185851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6917" indent="0">
              <a:buNone/>
              <a:defRPr sz="2800"/>
            </a:lvl2pPr>
            <a:lvl3pPr marL="913836" indent="0">
              <a:buNone/>
              <a:defRPr sz="2400"/>
            </a:lvl3pPr>
            <a:lvl4pPr marL="1370760" indent="0">
              <a:buNone/>
              <a:defRPr sz="2000"/>
            </a:lvl4pPr>
            <a:lvl5pPr marL="1827678" indent="0">
              <a:buNone/>
              <a:defRPr sz="2000"/>
            </a:lvl5pPr>
            <a:lvl6pPr marL="2284596" indent="0">
              <a:buNone/>
              <a:defRPr sz="2000"/>
            </a:lvl6pPr>
            <a:lvl7pPr marL="2741518" indent="0">
              <a:buNone/>
              <a:defRPr sz="2000"/>
            </a:lvl7pPr>
            <a:lvl8pPr marL="3198432" indent="0">
              <a:buNone/>
              <a:defRPr sz="2000"/>
            </a:lvl8pPr>
            <a:lvl9pPr marL="3655356"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6917" indent="0">
              <a:buNone/>
              <a:defRPr sz="1200"/>
            </a:lvl2pPr>
            <a:lvl3pPr marL="913836" indent="0">
              <a:buNone/>
              <a:defRPr sz="1000"/>
            </a:lvl3pPr>
            <a:lvl4pPr marL="1370760" indent="0">
              <a:buNone/>
              <a:defRPr sz="900"/>
            </a:lvl4pPr>
            <a:lvl5pPr marL="1827678" indent="0">
              <a:buNone/>
              <a:defRPr sz="900"/>
            </a:lvl5pPr>
            <a:lvl6pPr marL="2284596" indent="0">
              <a:buNone/>
              <a:defRPr sz="900"/>
            </a:lvl6pPr>
            <a:lvl7pPr marL="2741518" indent="0">
              <a:buNone/>
              <a:defRPr sz="900"/>
            </a:lvl7pPr>
            <a:lvl8pPr marL="3198432" indent="0">
              <a:buNone/>
              <a:defRPr sz="900"/>
            </a:lvl8pPr>
            <a:lvl9pPr marL="3655356"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lgn="l">
              <a:defRPr/>
            </a:lvl1pPr>
          </a:lstStyle>
          <a:p>
            <a:endParaRPr lang="en-US"/>
          </a:p>
        </p:txBody>
      </p:sp>
      <p:sp>
        <p:nvSpPr>
          <p:cNvPr id="6" name="Footer Placeholder 4"/>
          <p:cNvSpPr>
            <a:spLocks noGrp="1"/>
          </p:cNvSpPr>
          <p:nvPr>
            <p:ph type="ftr" sz="quarter" idx="11"/>
          </p:nvPr>
        </p:nvSpPr>
        <p:spPr/>
        <p:txBody>
          <a:bodyPr/>
          <a:lstStyle>
            <a:lvl1pPr fontAlgn="auto">
              <a:spcBef>
                <a:spcPts val="0"/>
              </a:spcBef>
              <a:spcAft>
                <a:spcPts val="0"/>
              </a:spcAft>
              <a:defRPr/>
            </a:lvl1pPr>
          </a:lstStyle>
          <a:p>
            <a:pPr>
              <a:defRPr/>
            </a:pPr>
            <a:r>
              <a:rPr lang="en-US">
                <a:solidFill>
                  <a:srgbClr val="1F497D"/>
                </a:solidFill>
              </a:rPr>
              <a:t>Port Moresby, PNG, December 2013</a:t>
            </a:r>
          </a:p>
        </p:txBody>
      </p:sp>
      <p:sp>
        <p:nvSpPr>
          <p:cNvPr id="7" name="Slide Number Placeholder 5"/>
          <p:cNvSpPr>
            <a:spLocks noGrp="1"/>
          </p:cNvSpPr>
          <p:nvPr>
            <p:ph type="sldNum" sz="quarter" idx="12"/>
          </p:nvPr>
        </p:nvSpPr>
        <p:spPr/>
        <p:txBody>
          <a:bodyPr/>
          <a:lstStyle>
            <a:lvl1pPr>
              <a:defRPr/>
            </a:lvl1pPr>
          </a:lstStyle>
          <a:p>
            <a:fld id="{1A46E69F-8F9E-4419-B550-7562040C1114}" type="slidenum">
              <a:rPr lang="en-US">
                <a:solidFill>
                  <a:srgbClr val="1F497D"/>
                </a:solidFill>
              </a:rPr>
              <a:pPr/>
              <a:t>‹#›</a:t>
            </a:fld>
            <a:endParaRPr lang="en-US">
              <a:solidFill>
                <a:srgbClr val="1F497D"/>
              </a:solidFill>
            </a:endParaRPr>
          </a:p>
        </p:txBody>
      </p:sp>
    </p:spTree>
    <p:extLst>
      <p:ext uri="{BB962C8B-B14F-4D97-AF65-F5344CB8AC3E}">
        <p14:creationId xmlns:p14="http://schemas.microsoft.com/office/powerpoint/2010/main" val="2759168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3" tIns="45692" rIns="91383" bIns="45692"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3" tIns="45692" rIns="91383" bIns="4569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383" tIns="45692" rIns="91383" bIns="45692" numCol="1" anchor="ctr" anchorCtr="0" compatLnSpc="1">
            <a:prstTxWarp prst="textNoShape">
              <a:avLst/>
            </a:prstTxWarp>
          </a:bodyPr>
          <a:lstStyle>
            <a:lvl1pPr algn="ctr">
              <a:defRPr sz="1200">
                <a:solidFill>
                  <a:srgbClr val="898989"/>
                </a:solidFill>
                <a:sym typeface="Gill Sans" pitchFamily="-84" charset="0"/>
              </a:defRPr>
            </a:lvl1pPr>
          </a:lstStyle>
          <a:p>
            <a:pPr defTabSz="912813" fontAlgn="base">
              <a:spcBef>
                <a:spcPct val="0"/>
              </a:spcBef>
              <a:spcAft>
                <a:spcPct val="0"/>
              </a:spcAft>
            </a:pPr>
            <a:endParaRPr lang="en-US">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383" tIns="45692" rIns="91383" bIns="45692" numCol="1" anchor="ctr" anchorCtr="0" compatLnSpc="1">
            <a:prstTxWarp prst="textNoShape">
              <a:avLst/>
            </a:prstTxWarp>
          </a:bodyPr>
          <a:lstStyle>
            <a:lvl1pPr algn="ctr" defTabSz="914353">
              <a:defRPr sz="1200">
                <a:solidFill>
                  <a:schemeClr val="tx2"/>
                </a:solidFill>
                <a:latin typeface="+mn-lt"/>
                <a:ea typeface="+mn-ea"/>
                <a:cs typeface="+mn-cs"/>
                <a:sym typeface="Gill Sans" charset="0"/>
              </a:defRPr>
            </a:lvl1pPr>
          </a:lstStyle>
          <a:p>
            <a:pPr fontAlgn="base">
              <a:spcBef>
                <a:spcPct val="0"/>
              </a:spcBef>
              <a:spcAft>
                <a:spcPct val="0"/>
              </a:spcAft>
              <a:defRPr/>
            </a:pPr>
            <a:r>
              <a:rPr lang="en-US">
                <a:solidFill>
                  <a:srgbClr val="1F497D"/>
                </a:solidFill>
              </a:rPr>
              <a:t>Port Moresby, PNG, December 2013</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383" tIns="45692" rIns="91383" bIns="45692" numCol="1" anchor="ctr" anchorCtr="0" compatLnSpc="1">
            <a:prstTxWarp prst="textNoShape">
              <a:avLst/>
            </a:prstTxWarp>
          </a:bodyPr>
          <a:lstStyle>
            <a:lvl1pPr algn="r">
              <a:defRPr sz="1200">
                <a:solidFill>
                  <a:schemeClr val="tx2"/>
                </a:solidFill>
                <a:sym typeface="Gill Sans" pitchFamily="-84" charset="0"/>
              </a:defRPr>
            </a:lvl1pPr>
          </a:lstStyle>
          <a:p>
            <a:pPr defTabSz="912813" fontAlgn="base">
              <a:spcBef>
                <a:spcPct val="0"/>
              </a:spcBef>
              <a:spcAft>
                <a:spcPct val="0"/>
              </a:spcAft>
            </a:pPr>
            <a:fld id="{491EA33B-B631-4EBF-89BC-0AB7640BAA7D}" type="slidenum">
              <a:rPr lang="en-US">
                <a:solidFill>
                  <a:srgbClr val="1F497D"/>
                </a:solidFill>
                <a:ea typeface="MS PGothic" pitchFamily="34" charset="-128"/>
              </a:rPr>
              <a:pPr defTabSz="912813" fontAlgn="base">
                <a:spcBef>
                  <a:spcPct val="0"/>
                </a:spcBef>
                <a:spcAft>
                  <a:spcPct val="0"/>
                </a:spcAft>
              </a:pPr>
              <a:t>‹#›</a:t>
            </a:fld>
            <a:endParaRPr lang="en-US">
              <a:solidFill>
                <a:srgbClr val="1F497D"/>
              </a:solidFill>
              <a:ea typeface="MS PGothic" pitchFamily="34" charset="-128"/>
            </a:endParaRPr>
          </a:p>
        </p:txBody>
      </p:sp>
      <p:pic>
        <p:nvPicPr>
          <p:cNvPr id="1031" name="Picture 7" descr="SEL_Logotype.eps"/>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52400" y="111125"/>
            <a:ext cx="106680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8" descr="ei_2c_spot-copy1.pdf"/>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208838" y="-207963"/>
            <a:ext cx="2011362"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41607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455613" rtl="0" eaLnBrk="0" fontAlgn="base" hangingPunct="0">
        <a:spcBef>
          <a:spcPct val="0"/>
        </a:spcBef>
        <a:spcAft>
          <a:spcPct val="0"/>
        </a:spcAft>
        <a:defRPr sz="4400">
          <a:solidFill>
            <a:schemeClr val="tx1"/>
          </a:solidFill>
          <a:latin typeface="+mj-lt"/>
          <a:ea typeface="MS PGothic" pitchFamily="34" charset="-128"/>
          <a:cs typeface="ＭＳ Ｐゴシック" charset="0"/>
        </a:defRPr>
      </a:lvl1pPr>
      <a:lvl2pPr algn="ctr" defTabSz="455613"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2pPr>
      <a:lvl3pPr algn="ctr" defTabSz="455613"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3pPr>
      <a:lvl4pPr algn="ctr" defTabSz="455613"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4pPr>
      <a:lvl5pPr algn="ctr" defTabSz="455613"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5pPr>
      <a:lvl6pPr marL="456917" algn="ctr" defTabSz="456917" rtl="0" eaLnBrk="0" fontAlgn="base" hangingPunct="0">
        <a:spcBef>
          <a:spcPct val="0"/>
        </a:spcBef>
        <a:spcAft>
          <a:spcPct val="0"/>
        </a:spcAft>
        <a:defRPr sz="4400">
          <a:solidFill>
            <a:schemeClr val="tx1"/>
          </a:solidFill>
          <a:latin typeface="Calibri" pitchFamily="34" charset="0"/>
        </a:defRPr>
      </a:lvl6pPr>
      <a:lvl7pPr marL="913836" algn="ctr" defTabSz="456917" rtl="0" eaLnBrk="0" fontAlgn="base" hangingPunct="0">
        <a:spcBef>
          <a:spcPct val="0"/>
        </a:spcBef>
        <a:spcAft>
          <a:spcPct val="0"/>
        </a:spcAft>
        <a:defRPr sz="4400">
          <a:solidFill>
            <a:schemeClr val="tx1"/>
          </a:solidFill>
          <a:latin typeface="Calibri" pitchFamily="34" charset="0"/>
        </a:defRPr>
      </a:lvl7pPr>
      <a:lvl8pPr marL="1370760" algn="ctr" defTabSz="456917" rtl="0" eaLnBrk="0" fontAlgn="base" hangingPunct="0">
        <a:spcBef>
          <a:spcPct val="0"/>
        </a:spcBef>
        <a:spcAft>
          <a:spcPct val="0"/>
        </a:spcAft>
        <a:defRPr sz="4400">
          <a:solidFill>
            <a:schemeClr val="tx1"/>
          </a:solidFill>
          <a:latin typeface="Calibri" pitchFamily="34" charset="0"/>
        </a:defRPr>
      </a:lvl8pPr>
      <a:lvl9pPr marL="1827678" algn="ctr" defTabSz="456917" rtl="0" eaLnBrk="0" fontAlgn="base" hangingPunct="0">
        <a:spcBef>
          <a:spcPct val="0"/>
        </a:spcBef>
        <a:spcAft>
          <a:spcPct val="0"/>
        </a:spcAft>
        <a:defRPr sz="4400">
          <a:solidFill>
            <a:schemeClr val="tx1"/>
          </a:solidFill>
          <a:latin typeface="Calibri" pitchFamily="34" charset="0"/>
        </a:defRPr>
      </a:lvl9pPr>
    </p:titleStyle>
    <p:bodyStyle>
      <a:lvl1pPr marL="341313" indent="-341313" algn="l" defTabSz="455613" rtl="0" eaLnBrk="0" fontAlgn="base" hangingPunct="0">
        <a:spcBef>
          <a:spcPct val="20000"/>
        </a:spcBef>
        <a:spcAft>
          <a:spcPct val="0"/>
        </a:spcAft>
        <a:buFont typeface="Arial" pitchFamily="34" charset="0"/>
        <a:buChar char="•"/>
        <a:defRPr sz="3200">
          <a:solidFill>
            <a:schemeClr val="tx1"/>
          </a:solidFill>
          <a:latin typeface="+mn-lt"/>
          <a:ea typeface="MS PGothic" pitchFamily="34" charset="-128"/>
          <a:cs typeface="ＭＳ Ｐゴシック" charset="0"/>
        </a:defRPr>
      </a:lvl1pPr>
      <a:lvl2pPr marL="741363" indent="-284163" algn="l" defTabSz="455613" rtl="0" eaLnBrk="0" fontAlgn="base" hangingPunct="0">
        <a:spcBef>
          <a:spcPct val="20000"/>
        </a:spcBef>
        <a:spcAft>
          <a:spcPct val="0"/>
        </a:spcAft>
        <a:buFont typeface="Arial" pitchFamily="34" charset="0"/>
        <a:buChar char="–"/>
        <a:defRPr sz="2800">
          <a:solidFill>
            <a:schemeClr val="tx1"/>
          </a:solidFill>
          <a:latin typeface="+mn-lt"/>
          <a:ea typeface="MS PGothic" pitchFamily="34" charset="-128"/>
        </a:defRPr>
      </a:lvl2pPr>
      <a:lvl3pPr marL="1141413" indent="-227013" algn="l" defTabSz="455613" rtl="0" eaLnBrk="0" fontAlgn="base" hangingPunct="0">
        <a:spcBef>
          <a:spcPct val="20000"/>
        </a:spcBef>
        <a:spcAft>
          <a:spcPct val="0"/>
        </a:spcAft>
        <a:buFont typeface="Arial" pitchFamily="34" charset="0"/>
        <a:buChar char="•"/>
        <a:defRPr sz="2400">
          <a:solidFill>
            <a:schemeClr val="tx1"/>
          </a:solidFill>
          <a:latin typeface="+mn-lt"/>
          <a:ea typeface="MS PGothic" pitchFamily="34" charset="-128"/>
        </a:defRPr>
      </a:lvl3pPr>
      <a:lvl4pPr marL="1598613" indent="-227013" algn="l" defTabSz="455613" rtl="0" eaLnBrk="0" fontAlgn="base" hangingPunct="0">
        <a:spcBef>
          <a:spcPct val="20000"/>
        </a:spcBef>
        <a:spcAft>
          <a:spcPct val="0"/>
        </a:spcAft>
        <a:buFont typeface="Arial" pitchFamily="34" charset="0"/>
        <a:buChar char="–"/>
        <a:defRPr sz="2000">
          <a:solidFill>
            <a:schemeClr val="tx1"/>
          </a:solidFill>
          <a:latin typeface="+mn-lt"/>
          <a:ea typeface="MS PGothic" pitchFamily="34" charset="-128"/>
        </a:defRPr>
      </a:lvl4pPr>
      <a:lvl5pPr marL="2055813" indent="-227013" algn="l" defTabSz="455613" rtl="0" eaLnBrk="0" fontAlgn="base" hangingPunct="0">
        <a:spcBef>
          <a:spcPct val="20000"/>
        </a:spcBef>
        <a:spcAft>
          <a:spcPct val="0"/>
        </a:spcAft>
        <a:buFont typeface="Arial" pitchFamily="34" charset="0"/>
        <a:buChar char="»"/>
        <a:defRPr sz="2000">
          <a:solidFill>
            <a:schemeClr val="tx1"/>
          </a:solidFill>
          <a:latin typeface="+mn-lt"/>
          <a:ea typeface="MS PGothic" pitchFamily="34" charset="-128"/>
        </a:defRPr>
      </a:lvl5pPr>
      <a:lvl6pPr marL="2513059" indent="-228458" algn="l" defTabSz="456917" rtl="0" eaLnBrk="0" fontAlgn="base" hangingPunct="0">
        <a:spcBef>
          <a:spcPct val="20000"/>
        </a:spcBef>
        <a:spcAft>
          <a:spcPct val="0"/>
        </a:spcAft>
        <a:buFont typeface="Arial" pitchFamily="34" charset="0"/>
        <a:buChar char="»"/>
        <a:defRPr sz="2000">
          <a:solidFill>
            <a:schemeClr val="tx1"/>
          </a:solidFill>
          <a:latin typeface="+mn-lt"/>
        </a:defRPr>
      </a:lvl6pPr>
      <a:lvl7pPr marL="2969976" indent="-228458" algn="l" defTabSz="456917" rtl="0" eaLnBrk="0" fontAlgn="base" hangingPunct="0">
        <a:spcBef>
          <a:spcPct val="20000"/>
        </a:spcBef>
        <a:spcAft>
          <a:spcPct val="0"/>
        </a:spcAft>
        <a:buFont typeface="Arial" pitchFamily="34" charset="0"/>
        <a:buChar char="»"/>
        <a:defRPr sz="2000">
          <a:solidFill>
            <a:schemeClr val="tx1"/>
          </a:solidFill>
          <a:latin typeface="+mn-lt"/>
        </a:defRPr>
      </a:lvl7pPr>
      <a:lvl8pPr marL="3426897" indent="-228458" algn="l" defTabSz="456917" rtl="0" eaLnBrk="0" fontAlgn="base" hangingPunct="0">
        <a:spcBef>
          <a:spcPct val="20000"/>
        </a:spcBef>
        <a:spcAft>
          <a:spcPct val="0"/>
        </a:spcAft>
        <a:buFont typeface="Arial" pitchFamily="34" charset="0"/>
        <a:buChar char="»"/>
        <a:defRPr sz="2000">
          <a:solidFill>
            <a:schemeClr val="tx1"/>
          </a:solidFill>
          <a:latin typeface="+mn-lt"/>
        </a:defRPr>
      </a:lvl8pPr>
      <a:lvl9pPr marL="3883813" indent="-228458" algn="l" defTabSz="456917" rtl="0" eaLnBrk="0" fontAlgn="base" hangingPunct="0">
        <a:spcBef>
          <a:spcPct val="20000"/>
        </a:spcBef>
        <a:spcAft>
          <a:spcPct val="0"/>
        </a:spcAft>
        <a:buFont typeface="Arial" pitchFamily="34" charset="0"/>
        <a:buChar char="»"/>
        <a:defRPr sz="2000">
          <a:solidFill>
            <a:schemeClr val="tx1"/>
          </a:solidFill>
          <a:latin typeface="+mn-lt"/>
        </a:defRPr>
      </a:lvl9pPr>
    </p:bodyStyle>
    <p:otherStyle>
      <a:defPPr>
        <a:defRPr lang="en-US"/>
      </a:defPPr>
      <a:lvl1pPr marL="0" algn="l" defTabSz="913836" rtl="0" eaLnBrk="1" latinLnBrk="0" hangingPunct="1">
        <a:defRPr sz="1800" kern="1200">
          <a:solidFill>
            <a:schemeClr val="tx1"/>
          </a:solidFill>
          <a:latin typeface="+mn-lt"/>
          <a:ea typeface="+mn-ea"/>
          <a:cs typeface="+mn-cs"/>
        </a:defRPr>
      </a:lvl1pPr>
      <a:lvl2pPr marL="456917" algn="l" defTabSz="913836" rtl="0" eaLnBrk="1" latinLnBrk="0" hangingPunct="1">
        <a:defRPr sz="1800" kern="1200">
          <a:solidFill>
            <a:schemeClr val="tx1"/>
          </a:solidFill>
          <a:latin typeface="+mn-lt"/>
          <a:ea typeface="+mn-ea"/>
          <a:cs typeface="+mn-cs"/>
        </a:defRPr>
      </a:lvl2pPr>
      <a:lvl3pPr marL="913836" algn="l" defTabSz="913836" rtl="0" eaLnBrk="1" latinLnBrk="0" hangingPunct="1">
        <a:defRPr sz="1800" kern="1200">
          <a:solidFill>
            <a:schemeClr val="tx1"/>
          </a:solidFill>
          <a:latin typeface="+mn-lt"/>
          <a:ea typeface="+mn-ea"/>
          <a:cs typeface="+mn-cs"/>
        </a:defRPr>
      </a:lvl3pPr>
      <a:lvl4pPr marL="1370760" algn="l" defTabSz="913836" rtl="0" eaLnBrk="1" latinLnBrk="0" hangingPunct="1">
        <a:defRPr sz="1800" kern="1200">
          <a:solidFill>
            <a:schemeClr val="tx1"/>
          </a:solidFill>
          <a:latin typeface="+mn-lt"/>
          <a:ea typeface="+mn-ea"/>
          <a:cs typeface="+mn-cs"/>
        </a:defRPr>
      </a:lvl4pPr>
      <a:lvl5pPr marL="1827678" algn="l" defTabSz="913836" rtl="0" eaLnBrk="1" latinLnBrk="0" hangingPunct="1">
        <a:defRPr sz="1800" kern="1200">
          <a:solidFill>
            <a:schemeClr val="tx1"/>
          </a:solidFill>
          <a:latin typeface="+mn-lt"/>
          <a:ea typeface="+mn-ea"/>
          <a:cs typeface="+mn-cs"/>
        </a:defRPr>
      </a:lvl5pPr>
      <a:lvl6pPr marL="2284596" algn="l" defTabSz="913836" rtl="0" eaLnBrk="1" latinLnBrk="0" hangingPunct="1">
        <a:defRPr sz="1800" kern="1200">
          <a:solidFill>
            <a:schemeClr val="tx1"/>
          </a:solidFill>
          <a:latin typeface="+mn-lt"/>
          <a:ea typeface="+mn-ea"/>
          <a:cs typeface="+mn-cs"/>
        </a:defRPr>
      </a:lvl6pPr>
      <a:lvl7pPr marL="2741518" algn="l" defTabSz="913836" rtl="0" eaLnBrk="1" latinLnBrk="0" hangingPunct="1">
        <a:defRPr sz="1800" kern="1200">
          <a:solidFill>
            <a:schemeClr val="tx1"/>
          </a:solidFill>
          <a:latin typeface="+mn-lt"/>
          <a:ea typeface="+mn-ea"/>
          <a:cs typeface="+mn-cs"/>
        </a:defRPr>
      </a:lvl7pPr>
      <a:lvl8pPr marL="3198432" algn="l" defTabSz="913836" rtl="0" eaLnBrk="1" latinLnBrk="0" hangingPunct="1">
        <a:defRPr sz="1800" kern="1200">
          <a:solidFill>
            <a:schemeClr val="tx1"/>
          </a:solidFill>
          <a:latin typeface="+mn-lt"/>
          <a:ea typeface="+mn-ea"/>
          <a:cs typeface="+mn-cs"/>
        </a:defRPr>
      </a:lvl8pPr>
      <a:lvl9pPr marL="3655356" algn="l" defTabSz="91383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914400">
              <a:defRPr sz="1200">
                <a:solidFill>
                  <a:srgbClr val="898989"/>
                </a:solidFill>
              </a:defRPr>
            </a:lvl1pPr>
          </a:lstStyle>
          <a:p>
            <a:pPr fontAlgn="base">
              <a:spcBef>
                <a:spcPct val="0"/>
              </a:spcBef>
              <a:spcAft>
                <a:spcPct val="0"/>
              </a:spcAft>
            </a:pPr>
            <a:fld id="{0B359A85-0D14-4795-B4F6-15C3A3650CB8}" type="datetimeFigureOut">
              <a:rPr lang="en-US">
                <a:ea typeface="MS PGothic" pitchFamily="34" charset="-128"/>
              </a:rPr>
              <a:pPr fontAlgn="base">
                <a:spcBef>
                  <a:spcPct val="0"/>
                </a:spcBef>
                <a:spcAft>
                  <a:spcPct val="0"/>
                </a:spcAft>
              </a:pPr>
              <a:t>12/4/2013</a:t>
            </a:fld>
            <a:endParaRPr lang="en-US">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defTabSz="914400">
              <a:defRPr sz="1200">
                <a:solidFill>
                  <a:srgbClr val="898989"/>
                </a:solidFill>
              </a:defRPr>
            </a:lvl1pPr>
          </a:lstStyle>
          <a:p>
            <a:pPr fontAlgn="base">
              <a:spcBef>
                <a:spcPct val="0"/>
              </a:spcBef>
              <a:spcAft>
                <a:spcPct val="0"/>
              </a:spcAft>
            </a:pPr>
            <a:endParaRPr lang="en-US">
              <a:ea typeface="MS PGothic" pitchFamily="34" charset="-128"/>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914400">
              <a:defRPr sz="1200">
                <a:solidFill>
                  <a:srgbClr val="898989"/>
                </a:solidFill>
              </a:defRPr>
            </a:lvl1pPr>
          </a:lstStyle>
          <a:p>
            <a:pPr fontAlgn="base">
              <a:spcBef>
                <a:spcPct val="0"/>
              </a:spcBef>
              <a:spcAft>
                <a:spcPct val="0"/>
              </a:spcAft>
            </a:pPr>
            <a:fld id="{1AD66687-7598-41F7-9D18-4C04B4BCF4A0}" type="slidenum">
              <a:rPr lang="en-US">
                <a:ea typeface="MS PGothic" pitchFamily="34" charset="-128"/>
              </a:rPr>
              <a:pPr fontAlgn="base">
                <a:spcBef>
                  <a:spcPct val="0"/>
                </a:spcBef>
                <a:spcAft>
                  <a:spcPct val="0"/>
                </a:spcAft>
              </a:pPr>
              <a:t>‹#›</a:t>
            </a:fld>
            <a:endParaRPr lang="en-US">
              <a:ea typeface="MS PGothic" pitchFamily="34" charset="-128"/>
            </a:endParaRPr>
          </a:p>
        </p:txBody>
      </p:sp>
    </p:spTree>
    <p:extLst>
      <p:ext uri="{BB962C8B-B14F-4D97-AF65-F5344CB8AC3E}">
        <p14:creationId xmlns:p14="http://schemas.microsoft.com/office/powerpoint/2010/main" val="5592670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ctrTitle"/>
          </p:nvPr>
        </p:nvSpPr>
        <p:spPr>
          <a:xfrm>
            <a:off x="685800" y="1066800"/>
            <a:ext cx="7772400" cy="2533650"/>
          </a:xfrm>
        </p:spPr>
        <p:txBody>
          <a:bodyPr/>
          <a:lstStyle/>
          <a:p>
            <a:r>
              <a:rPr lang="en-US" sz="3600" smtClean="0">
                <a:latin typeface="Proxima Nova" charset="0"/>
              </a:rPr>
              <a:t>Geo-spatial Electrification Planning </a:t>
            </a:r>
            <a:br>
              <a:rPr lang="en-US" sz="3600" smtClean="0">
                <a:latin typeface="Proxima Nova" charset="0"/>
              </a:rPr>
            </a:br>
            <a:r>
              <a:rPr lang="en-US" sz="3600" smtClean="0">
                <a:latin typeface="Proxima Nova" charset="0"/>
              </a:rPr>
              <a:t>for Myanmar</a:t>
            </a:r>
          </a:p>
        </p:txBody>
      </p:sp>
      <p:sp>
        <p:nvSpPr>
          <p:cNvPr id="3" name="Subtitle 2"/>
          <p:cNvSpPr>
            <a:spLocks noGrp="1"/>
          </p:cNvSpPr>
          <p:nvPr>
            <p:ph type="subTitle" idx="1"/>
          </p:nvPr>
        </p:nvSpPr>
        <p:spPr>
          <a:xfrm>
            <a:off x="1371600" y="3886200"/>
            <a:ext cx="6400800" cy="1981200"/>
          </a:xfrm>
        </p:spPr>
        <p:txBody>
          <a:bodyPr>
            <a:normAutofit fontScale="70000" lnSpcReduction="20000"/>
          </a:bodyPr>
          <a:lstStyle/>
          <a:p>
            <a:pPr defTabSz="456917">
              <a:buFont typeface="Arial" charset="0"/>
              <a:buNone/>
              <a:defRPr/>
            </a:pPr>
            <a:r>
              <a:rPr lang="en-US" dirty="0" smtClean="0">
                <a:solidFill>
                  <a:schemeClr val="tx2"/>
                </a:solidFill>
                <a:ea typeface="+mn-ea"/>
                <a:cs typeface="+mn-cs"/>
              </a:rPr>
              <a:t>Sustainable Engineering Lab</a:t>
            </a:r>
          </a:p>
          <a:p>
            <a:pPr defTabSz="456917">
              <a:buFont typeface="Arial" charset="0"/>
              <a:buNone/>
              <a:defRPr/>
            </a:pPr>
            <a:r>
              <a:rPr lang="en-US" dirty="0" smtClean="0">
                <a:ea typeface="+mn-ea"/>
                <a:cs typeface="+mn-cs"/>
              </a:rPr>
              <a:t>Director: Vijay Modi</a:t>
            </a:r>
          </a:p>
          <a:p>
            <a:pPr defTabSz="456917">
              <a:buFont typeface="Arial" charset="0"/>
              <a:buNone/>
              <a:defRPr/>
            </a:pPr>
            <a:r>
              <a:rPr lang="en-US" dirty="0" smtClean="0">
                <a:ea typeface="+mn-ea"/>
                <a:cs typeface="+mn-cs"/>
              </a:rPr>
              <a:t>Department of Mechanical Engineering (SEAS) and </a:t>
            </a:r>
          </a:p>
          <a:p>
            <a:pPr defTabSz="456917">
              <a:buFont typeface="Arial" charset="0"/>
              <a:buNone/>
              <a:defRPr/>
            </a:pPr>
            <a:r>
              <a:rPr lang="en-US" dirty="0" smtClean="0">
                <a:solidFill>
                  <a:schemeClr val="tx2"/>
                </a:solidFill>
                <a:ea typeface="+mn-ea"/>
                <a:cs typeface="+mn-cs"/>
              </a:rPr>
              <a:t>Earth Institute, Columbia University</a:t>
            </a:r>
          </a:p>
          <a:p>
            <a:pPr defTabSz="456917">
              <a:buFont typeface="Arial" charset="0"/>
              <a:buNone/>
              <a:defRPr/>
            </a:pPr>
            <a:r>
              <a:rPr lang="en-US" dirty="0" smtClean="0">
                <a:ea typeface="+mn-ea"/>
                <a:cs typeface="+mn-cs"/>
              </a:rPr>
              <a:t>Nay </a:t>
            </a:r>
            <a:r>
              <a:rPr lang="en-US" dirty="0" err="1" smtClean="0">
                <a:ea typeface="+mn-ea"/>
                <a:cs typeface="+mn-cs"/>
              </a:rPr>
              <a:t>Pyi</a:t>
            </a:r>
            <a:r>
              <a:rPr lang="en-US" dirty="0" smtClean="0">
                <a:ea typeface="+mn-ea"/>
                <a:cs typeface="+mn-cs"/>
              </a:rPr>
              <a:t> Taw, Myanmar, November 22, 2013</a:t>
            </a:r>
            <a:endParaRPr lang="en-US" dirty="0">
              <a:ea typeface="+mn-ea"/>
              <a:cs typeface="+mn-cs"/>
            </a:endParaRPr>
          </a:p>
        </p:txBody>
      </p:sp>
      <p:sp>
        <p:nvSpPr>
          <p:cNvPr id="2662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952836B5-F275-4DE0-B69E-A81B9E253C33}" type="slidenum">
              <a:rPr lang="en-US" sz="1200">
                <a:solidFill>
                  <a:srgbClr val="1F497D"/>
                </a:solidFill>
                <a:latin typeface="Proxima Nova" charset="0"/>
              </a:rPr>
              <a:pPr eaLnBrk="1" hangingPunct="1"/>
              <a:t>1</a:t>
            </a:fld>
            <a:endParaRPr lang="en-US" sz="1200">
              <a:solidFill>
                <a:srgbClr val="1F497D"/>
              </a:solidFill>
              <a:latin typeface="Proxima Nova" charset="0"/>
            </a:endParaRPr>
          </a:p>
        </p:txBody>
      </p:sp>
      <p:pic>
        <p:nvPicPr>
          <p:cNvPr id="26628" name="Picture 5" descr="Hom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33700" y="6324600"/>
            <a:ext cx="320040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40124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524000" y="685800"/>
            <a:ext cx="5715000" cy="83820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defTabSz="914353">
              <a:defRPr/>
            </a:pPr>
            <a:r>
              <a:rPr lang="en-US" sz="2800" dirty="0">
                <a:solidFill>
                  <a:srgbClr val="1F497D"/>
                </a:solidFill>
                <a:latin typeface="Proxima Nova"/>
                <a:cs typeface="Arial" pitchFamily="34" charset="0"/>
              </a:rPr>
              <a:t>Example: </a:t>
            </a:r>
            <a:r>
              <a:rPr lang="en-US" sz="2800" dirty="0">
                <a:solidFill>
                  <a:srgbClr val="000000"/>
                </a:solidFill>
                <a:latin typeface="Proxima Nova"/>
                <a:cs typeface="Arial" pitchFamily="34" charset="0"/>
              </a:rPr>
              <a:t>Electrification Planning at the </a:t>
            </a:r>
            <a:r>
              <a:rPr lang="en-US" sz="2800" b="1" dirty="0">
                <a:solidFill>
                  <a:srgbClr val="1F497D"/>
                </a:solidFill>
                <a:latin typeface="Proxima Nova"/>
                <a:cs typeface="Arial" pitchFamily="34" charset="0"/>
              </a:rPr>
              <a:t>Regional </a:t>
            </a:r>
            <a:r>
              <a:rPr lang="en-US" sz="2800" dirty="0">
                <a:solidFill>
                  <a:srgbClr val="000000"/>
                </a:solidFill>
                <a:latin typeface="Proxima Nova"/>
                <a:cs typeface="Arial" pitchFamily="34" charset="0"/>
              </a:rPr>
              <a:t>scale</a:t>
            </a:r>
          </a:p>
        </p:txBody>
      </p:sp>
      <p:sp>
        <p:nvSpPr>
          <p:cNvPr id="41986" name="Text Box 4"/>
          <p:cNvSpPr txBox="1">
            <a:spLocks noChangeArrowheads="1"/>
          </p:cNvSpPr>
          <p:nvPr/>
        </p:nvSpPr>
        <p:spPr bwMode="auto">
          <a:xfrm>
            <a:off x="2286000" y="5105400"/>
            <a:ext cx="47244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defTabSz="455613" eaLnBrk="0" hangingPunct="0">
              <a:defRPr sz="2400">
                <a:solidFill>
                  <a:schemeClr val="tx1"/>
                </a:solidFill>
                <a:latin typeface="Calibri" pitchFamily="34" charset="0"/>
                <a:ea typeface="MS PGothic" pitchFamily="34" charset="-128"/>
              </a:defRPr>
            </a:lvl1pPr>
            <a:lvl2pPr marL="742950" indent="-285750" defTabSz="455613" eaLnBrk="0" hangingPunct="0">
              <a:defRPr sz="2400">
                <a:solidFill>
                  <a:schemeClr val="tx1"/>
                </a:solidFill>
                <a:latin typeface="Calibri" pitchFamily="34" charset="0"/>
                <a:ea typeface="MS PGothic" pitchFamily="34" charset="-128"/>
              </a:defRPr>
            </a:lvl2pPr>
            <a:lvl3pPr marL="1143000" indent="-228600" defTabSz="455613" eaLnBrk="0" hangingPunct="0">
              <a:defRPr sz="2400">
                <a:solidFill>
                  <a:schemeClr val="tx1"/>
                </a:solidFill>
                <a:latin typeface="Calibri" pitchFamily="34" charset="0"/>
                <a:ea typeface="MS PGothic" pitchFamily="34" charset="-128"/>
              </a:defRPr>
            </a:lvl3pPr>
            <a:lvl4pPr marL="1600200" indent="-228600" defTabSz="455613" eaLnBrk="0" hangingPunct="0">
              <a:defRPr sz="2400">
                <a:solidFill>
                  <a:schemeClr val="tx1"/>
                </a:solidFill>
                <a:latin typeface="Calibri" pitchFamily="34" charset="0"/>
                <a:ea typeface="MS PGothic" pitchFamily="34" charset="-128"/>
              </a:defRPr>
            </a:lvl4pPr>
            <a:lvl5pPr marL="2057400" indent="-228600" defTabSz="455613" eaLnBrk="0" hangingPunct="0">
              <a:defRPr sz="2400">
                <a:solidFill>
                  <a:schemeClr val="tx1"/>
                </a:solidFill>
                <a:latin typeface="Calibri" pitchFamily="34" charset="0"/>
                <a:ea typeface="MS PGothic" pitchFamily="34" charset="-128"/>
              </a:defRPr>
            </a:lvl5pPr>
            <a:lvl6pPr marL="2514600" indent="-228600" defTabSz="4556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56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56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56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fontAlgn="base" hangingPunct="1">
              <a:spcBef>
                <a:spcPct val="0"/>
              </a:spcBef>
              <a:spcAft>
                <a:spcPct val="0"/>
              </a:spcAft>
            </a:pPr>
            <a:r>
              <a:rPr lang="en-US" sz="3000">
                <a:solidFill>
                  <a:srgbClr val="000000"/>
                </a:solidFill>
                <a:latin typeface="Proxima Nova" charset="0"/>
              </a:rPr>
              <a:t>Flores, Indonesia: </a:t>
            </a:r>
          </a:p>
          <a:p>
            <a:pPr algn="ctr" eaLnBrk="1" fontAlgn="base" hangingPunct="1">
              <a:spcBef>
                <a:spcPct val="0"/>
              </a:spcBef>
              <a:spcAft>
                <a:spcPct val="0"/>
              </a:spcAft>
            </a:pPr>
            <a:r>
              <a:rPr lang="en-US" sz="3000">
                <a:solidFill>
                  <a:srgbClr val="C00000"/>
                </a:solidFill>
                <a:latin typeface="Proxima Nova" charset="0"/>
              </a:rPr>
              <a:t>6,300 settlements </a:t>
            </a:r>
          </a:p>
          <a:p>
            <a:pPr algn="ctr" eaLnBrk="1" fontAlgn="base" hangingPunct="1">
              <a:spcBef>
                <a:spcPct val="0"/>
              </a:spcBef>
              <a:spcAft>
                <a:spcPct val="0"/>
              </a:spcAft>
            </a:pPr>
            <a:r>
              <a:rPr lang="en-US" sz="3000">
                <a:solidFill>
                  <a:srgbClr val="000000"/>
                </a:solidFill>
                <a:latin typeface="Proxima Nova" charset="0"/>
              </a:rPr>
              <a:t>in Eastern Indonesia</a:t>
            </a:r>
          </a:p>
        </p:txBody>
      </p:sp>
      <p:sp>
        <p:nvSpPr>
          <p:cNvPr id="2" name="Slide Number Placeholder 1"/>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20C1ACC5-4474-488B-A5C9-EA4F3972DF4A}" type="slidenum">
              <a:rPr lang="en-US" sz="1200">
                <a:solidFill>
                  <a:srgbClr val="595959"/>
                </a:solidFill>
              </a:rPr>
              <a:pPr eaLnBrk="1" hangingPunct="1"/>
              <a:t>10</a:t>
            </a:fld>
            <a:endParaRPr lang="en-US" sz="1200">
              <a:solidFill>
                <a:srgbClr val="595959"/>
              </a:solidFill>
            </a:endParaRPr>
          </a:p>
        </p:txBody>
      </p:sp>
      <p:pic>
        <p:nvPicPr>
          <p:cNvPr id="41988" name="Picture 4" descr="5-Scenario-230-480kWh-Flore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7278" t="27693" r="22276" b="44788"/>
          <a:stretch>
            <a:fillRect/>
          </a:stretch>
        </p:blipFill>
        <p:spPr>
          <a:xfrm>
            <a:off x="76200" y="2179638"/>
            <a:ext cx="8936038" cy="2697162"/>
          </a:xfrm>
          <a:noFill/>
        </p:spPr>
      </p:pic>
    </p:spTree>
    <p:extLst>
      <p:ext uri="{BB962C8B-B14F-4D97-AF65-F5344CB8AC3E}">
        <p14:creationId xmlns:p14="http://schemas.microsoft.com/office/powerpoint/2010/main" val="2323368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8229600" cy="1630362"/>
          </a:xfrm>
        </p:spPr>
        <p:txBody>
          <a:bodyPr/>
          <a:lstStyle/>
          <a:p>
            <a:r>
              <a:rPr lang="en-US" smtClean="0"/>
              <a:t>Inputs that went into access planning</a:t>
            </a:r>
          </a:p>
        </p:txBody>
      </p:sp>
      <p:sp>
        <p:nvSpPr>
          <p:cNvPr id="3" name="Content Placeholder 2"/>
          <p:cNvSpPr>
            <a:spLocks noGrp="1"/>
          </p:cNvSpPr>
          <p:nvPr>
            <p:ph idx="1"/>
          </p:nvPr>
        </p:nvSpPr>
        <p:spPr>
          <a:xfrm>
            <a:off x="304800" y="2362200"/>
            <a:ext cx="8610600" cy="3763963"/>
          </a:xfrm>
        </p:spPr>
        <p:txBody>
          <a:bodyPr/>
          <a:lstStyle/>
          <a:p>
            <a:r>
              <a:rPr lang="en-US" smtClean="0"/>
              <a:t>Location of each settlements </a:t>
            </a:r>
          </a:p>
          <a:p>
            <a:r>
              <a:rPr lang="en-US" smtClean="0"/>
              <a:t>Population of each settlement </a:t>
            </a:r>
          </a:p>
          <a:p>
            <a:r>
              <a:rPr lang="en-US" smtClean="0"/>
              <a:t>Where is the existing medium-voltage network?</a:t>
            </a:r>
          </a:p>
          <a:p>
            <a:endParaRPr lang="en-US" smtClean="0"/>
          </a:p>
          <a:p>
            <a:r>
              <a:rPr lang="en-US" smtClean="0"/>
              <a:t>Unit costs of utility infrastructure, off-grid</a:t>
            </a:r>
          </a:p>
          <a:p>
            <a:r>
              <a:rPr lang="en-US" smtClean="0"/>
              <a:t>New customer demand</a:t>
            </a:r>
          </a:p>
          <a:p>
            <a:endParaRPr lang="en-US" smtClean="0"/>
          </a:p>
          <a:p>
            <a:pPr>
              <a:buFont typeface="Arial" pitchFamily="34" charset="0"/>
              <a:buNone/>
            </a:pPr>
            <a:endParaRPr lang="en-US" smtClean="0"/>
          </a:p>
        </p:txBody>
      </p:sp>
    </p:spTree>
    <p:extLst>
      <p:ext uri="{BB962C8B-B14F-4D97-AF65-F5344CB8AC3E}">
        <p14:creationId xmlns:p14="http://schemas.microsoft.com/office/powerpoint/2010/main" val="8064808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p:txBody>
          <a:bodyPr/>
          <a:lstStyle/>
          <a:p>
            <a:endParaRPr lang="en-US" smtClean="0"/>
          </a:p>
        </p:txBody>
      </p:sp>
      <p:sp>
        <p:nvSpPr>
          <p:cNvPr id="44034" name="Content Placeholder 4"/>
          <p:cNvSpPr>
            <a:spLocks noGrp="1"/>
          </p:cNvSpPr>
          <p:nvPr>
            <p:ph idx="1"/>
          </p:nvPr>
        </p:nvSpPr>
        <p:spPr/>
        <p:txBody>
          <a:bodyPr/>
          <a:lstStyle/>
          <a:p>
            <a:endParaRPr lang="en-US" smtClean="0"/>
          </a:p>
        </p:txBody>
      </p:sp>
      <p:pic>
        <p:nvPicPr>
          <p:cNvPr id="44035" name="Content Placeholder 3"/>
          <p:cNvPicPr>
            <a:picLocks noChangeAspect="1"/>
          </p:cNvPicPr>
          <p:nvPr/>
        </p:nvPicPr>
        <p:blipFill>
          <a:blip r:embed="rId2">
            <a:extLst>
              <a:ext uri="{28A0092B-C50C-407E-A947-70E740481C1C}">
                <a14:useLocalDpi xmlns:a14="http://schemas.microsoft.com/office/drawing/2010/main" val="0"/>
              </a:ext>
            </a:extLst>
          </a:blip>
          <a:srcRect l="2618" t="3055" r="3110" b="3793"/>
          <a:stretch>
            <a:fillRect/>
          </a:stretch>
        </p:blipFill>
        <p:spPr bwMode="auto">
          <a:xfrm>
            <a:off x="838200" y="685800"/>
            <a:ext cx="7585075" cy="5791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6044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52400" y="1219200"/>
          <a:ext cx="8763000" cy="4818731"/>
        </p:xfrm>
        <a:graphic>
          <a:graphicData uri="http://schemas.openxmlformats.org/drawingml/2006/table">
            <a:tbl>
              <a:tblPr/>
              <a:tblGrid>
                <a:gridCol w="1263650"/>
                <a:gridCol w="157163"/>
                <a:gridCol w="4049712"/>
                <a:gridCol w="160338"/>
                <a:gridCol w="3132137"/>
              </a:tblGrid>
              <a:tr h="371475">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Calibri" pitchFamily="34" charset="0"/>
                          <a:ea typeface="MS PGothic" pitchFamily="34" charset="-128"/>
                        </a:rPr>
                        <a:t> </a:t>
                      </a:r>
                    </a:p>
                  </a:txBody>
                  <a:tcPr marL="6466" marR="6466" marT="646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Calibri" pitchFamily="34" charset="0"/>
                          <a:ea typeface="MS PGothic" pitchFamily="34" charset="-128"/>
                        </a:rPr>
                        <a:t> </a:t>
                      </a:r>
                    </a:p>
                  </a:txBody>
                  <a:tcPr marL="6466" marR="6466" marT="646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Calibri" pitchFamily="34" charset="0"/>
                          <a:ea typeface="MS PGothic" pitchFamily="34" charset="-128"/>
                        </a:rPr>
                        <a:t> Initial Costs</a:t>
                      </a:r>
                    </a:p>
                  </a:txBody>
                  <a:tcPr marL="6466" marR="6466" marT="646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000000"/>
                        </a:solidFill>
                        <a:effectLst/>
                        <a:latin typeface="Calibri" pitchFamily="34" charset="0"/>
                        <a:ea typeface="MS PGothic" pitchFamily="34" charset="-128"/>
                      </a:endParaRPr>
                    </a:p>
                  </a:txBody>
                  <a:tcPr marL="6466" marR="6466" marT="646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Calibri" pitchFamily="34" charset="0"/>
                          <a:ea typeface="MS PGothic" pitchFamily="34" charset="-128"/>
                        </a:rPr>
                        <a:t> Recurring Costs</a:t>
                      </a:r>
                    </a:p>
                  </a:txBody>
                  <a:tcPr marL="6466" marR="6466" marT="646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15240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ea typeface="MS PGothic" pitchFamily="34" charset="-128"/>
                        </a:rPr>
                        <a:t>Grid Extension</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$30/m MV line (with poles)</a:t>
                      </a:r>
                      <a:br>
                        <a:rPr kumimoji="0" lang="en-US" sz="1900" b="0" i="0" u="none" strike="noStrike" cap="none" normalizeH="0" baseline="0" smtClean="0">
                          <a:ln>
                            <a:noFill/>
                          </a:ln>
                          <a:solidFill>
                            <a:srgbClr val="000000"/>
                          </a:solidFill>
                          <a:effectLst/>
                          <a:latin typeface="Calibri" pitchFamily="34" charset="0"/>
                          <a:ea typeface="MS PGothic" pitchFamily="34" charset="-128"/>
                        </a:rPr>
                      </a:br>
                      <a:r>
                        <a:rPr kumimoji="0" lang="en-US" sz="1900" b="0" i="0" u="none" strike="noStrike" cap="none" normalizeH="0" baseline="0" smtClean="0">
                          <a:ln>
                            <a:noFill/>
                          </a:ln>
                          <a:solidFill>
                            <a:srgbClr val="000000"/>
                          </a:solidFill>
                          <a:effectLst/>
                          <a:latin typeface="Calibri" pitchFamily="34" charset="0"/>
                          <a:ea typeface="MS PGothic" pitchFamily="34" charset="-128"/>
                        </a:rPr>
                        <a:t>$600 Total HH connection Costs</a:t>
                      </a:r>
                    </a:p>
                    <a:p>
                      <a:pPr marL="455613" marR="0" lvl="1"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(incl: service drop/LV line)</a:t>
                      </a:r>
                    </a:p>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$200/ kVA Transformer (≥15 kVA)</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$0.35 / kWh "bus bar" cost</a:t>
                      </a:r>
                      <a:br>
                        <a:rPr kumimoji="0" lang="en-US" sz="1900" b="0" i="0" u="none" strike="noStrike" cap="none" normalizeH="0" baseline="0" smtClean="0">
                          <a:ln>
                            <a:noFill/>
                          </a:ln>
                          <a:solidFill>
                            <a:srgbClr val="000000"/>
                          </a:solidFill>
                          <a:effectLst/>
                          <a:latin typeface="Calibri" pitchFamily="34" charset="0"/>
                          <a:ea typeface="MS PGothic" pitchFamily="34" charset="-128"/>
                        </a:rPr>
                      </a:br>
                      <a:r>
                        <a:rPr kumimoji="0" lang="en-US" sz="1900" b="0" i="0" u="none" strike="noStrike" cap="none" normalizeH="0" baseline="0" smtClean="0">
                          <a:ln>
                            <a:noFill/>
                          </a:ln>
                          <a:solidFill>
                            <a:srgbClr val="000000"/>
                          </a:solidFill>
                          <a:effectLst/>
                          <a:latin typeface="Calibri" pitchFamily="34" charset="0"/>
                          <a:ea typeface="MS PGothic" pitchFamily="34" charset="-128"/>
                        </a:rPr>
                        <a:t>Annual O&amp;M: </a:t>
                      </a:r>
                    </a:p>
                    <a:p>
                      <a:pPr marL="457200" marR="0" lvl="1" indent="0" algn="l" defTabSz="914400"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1% of line costs</a:t>
                      </a:r>
                    </a:p>
                    <a:p>
                      <a:pPr marL="457200" marR="0" lvl="1" indent="0" algn="l" defTabSz="914400"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3% of transformer costs</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r>
              <a:tr h="295275">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000000"/>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1165225">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1" i="0" u="none" strike="noStrike" cap="none" normalizeH="0" baseline="0" smtClean="0">
                          <a:ln>
                            <a:noFill/>
                          </a:ln>
                          <a:solidFill>
                            <a:srgbClr val="595959"/>
                          </a:solidFill>
                          <a:effectLst/>
                          <a:latin typeface="Calibri" pitchFamily="34" charset="0"/>
                          <a:ea typeface="MS PGothic" pitchFamily="34" charset="-128"/>
                        </a:rPr>
                        <a:t>Village Solar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DCDB"/>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DCDB"/>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$1.00/W panels (5 peak sun hours / day)</a:t>
                      </a:r>
                      <a:br>
                        <a:rPr kumimoji="0" lang="en-US" sz="1900" b="0" i="0" u="none" strike="noStrike" cap="none" normalizeH="0" baseline="0" smtClean="0">
                          <a:ln>
                            <a:noFill/>
                          </a:ln>
                          <a:solidFill>
                            <a:srgbClr val="595959"/>
                          </a:solidFill>
                          <a:effectLst/>
                          <a:latin typeface="Calibri" pitchFamily="34" charset="0"/>
                          <a:ea typeface="MS PGothic" pitchFamily="34" charset="-128"/>
                        </a:rPr>
                      </a:br>
                      <a:r>
                        <a:rPr kumimoji="0" lang="en-US" sz="1900" b="0" i="0" u="none" strike="noStrike" cap="none" normalizeH="0" baseline="0" smtClean="0">
                          <a:ln>
                            <a:noFill/>
                          </a:ln>
                          <a:solidFill>
                            <a:srgbClr val="595959"/>
                          </a:solidFill>
                          <a:effectLst/>
                          <a:latin typeface="Calibri" pitchFamily="34" charset="0"/>
                          <a:ea typeface="MS PGothic" pitchFamily="34" charset="-128"/>
                        </a:rPr>
                        <a:t>$267/kWh batteries, 5 kWh/kW</a:t>
                      </a:r>
                      <a:br>
                        <a:rPr kumimoji="0" lang="en-US" sz="1900" b="0" i="0" u="none" strike="noStrike" cap="none" normalizeH="0" baseline="0" smtClean="0">
                          <a:ln>
                            <a:noFill/>
                          </a:ln>
                          <a:solidFill>
                            <a:srgbClr val="595959"/>
                          </a:solidFill>
                          <a:effectLst/>
                          <a:latin typeface="Calibri" pitchFamily="34" charset="0"/>
                          <a:ea typeface="MS PGothic" pitchFamily="34" charset="-128"/>
                        </a:rPr>
                      </a:br>
                      <a:r>
                        <a:rPr kumimoji="0" lang="en-US" sz="1900" b="0" i="0" u="none" strike="noStrike" cap="none" normalizeH="0" baseline="0" smtClean="0">
                          <a:ln>
                            <a:noFill/>
                          </a:ln>
                          <a:solidFill>
                            <a:srgbClr val="595959"/>
                          </a:solidFill>
                          <a:effectLst/>
                          <a:latin typeface="Calibri" pitchFamily="34" charset="0"/>
                          <a:ea typeface="MS PGothic" pitchFamily="34" charset="-128"/>
                        </a:rPr>
                        <a:t>$100/HH for LV wire to home</a:t>
                      </a:r>
                    </a:p>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$1/W BOS (electronics)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DCDB"/>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DCDB"/>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$267/kWh battery replacement (every 3.3 years)</a:t>
                      </a:r>
                      <a:br>
                        <a:rPr kumimoji="0" lang="en-US" sz="1900" b="0" i="0" u="none" strike="noStrike" cap="none" normalizeH="0" baseline="0" smtClean="0">
                          <a:ln>
                            <a:noFill/>
                          </a:ln>
                          <a:solidFill>
                            <a:srgbClr val="595959"/>
                          </a:solidFill>
                          <a:effectLst/>
                          <a:latin typeface="Calibri" pitchFamily="34" charset="0"/>
                          <a:ea typeface="MS PGothic" pitchFamily="34" charset="-128"/>
                        </a:rPr>
                      </a:br>
                      <a:r>
                        <a:rPr kumimoji="0" lang="en-US" sz="1900" b="0" i="0" u="none" strike="noStrike" cap="none" normalizeH="0" baseline="0" smtClean="0">
                          <a:ln>
                            <a:noFill/>
                          </a:ln>
                          <a:solidFill>
                            <a:srgbClr val="595959"/>
                          </a:solidFill>
                          <a:effectLst/>
                          <a:latin typeface="Calibri" pitchFamily="34" charset="0"/>
                          <a:ea typeface="MS PGothic" pitchFamily="34" charset="-128"/>
                        </a:rPr>
                        <a:t>Annual O&amp;M:</a:t>
                      </a:r>
                    </a:p>
                    <a:p>
                      <a:pPr marL="457200" marR="0" lvl="1" indent="0" algn="l" defTabSz="914400"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1% of panel cost</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DCDB"/>
                    </a:solidFill>
                  </a:tcPr>
                </a:tc>
              </a:tr>
              <a:tr h="295275">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1" i="0" u="none" strike="noStrike" cap="none" normalizeH="0" baseline="0" smtClean="0">
                          <a:ln>
                            <a:noFill/>
                          </a:ln>
                          <a:solidFill>
                            <a:srgbClr val="595959"/>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1165225">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1" i="0" u="none" strike="noStrike" cap="none" normalizeH="0" baseline="0" smtClean="0">
                          <a:ln>
                            <a:noFill/>
                          </a:ln>
                          <a:solidFill>
                            <a:srgbClr val="595959"/>
                          </a:solidFill>
                          <a:effectLst/>
                          <a:latin typeface="Calibri" pitchFamily="34" charset="0"/>
                          <a:ea typeface="MS PGothic" pitchFamily="34" charset="-128"/>
                        </a:rPr>
                        <a:t>Off-Grid / HH Solar</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$2.15/W panels (5 peak sun hours/day)</a:t>
                      </a:r>
                      <a:br>
                        <a:rPr kumimoji="0" lang="en-US" sz="1900" b="0" i="0" u="none" strike="noStrike" cap="none" normalizeH="0" baseline="0" smtClean="0">
                          <a:ln>
                            <a:noFill/>
                          </a:ln>
                          <a:solidFill>
                            <a:srgbClr val="595959"/>
                          </a:solidFill>
                          <a:effectLst/>
                          <a:latin typeface="Calibri" pitchFamily="34" charset="0"/>
                          <a:ea typeface="MS PGothic" pitchFamily="34" charset="-128"/>
                        </a:rPr>
                      </a:br>
                      <a:r>
                        <a:rPr kumimoji="0" lang="en-US" sz="1900" b="0" i="0" u="none" strike="noStrike" cap="none" normalizeH="0" baseline="0" smtClean="0">
                          <a:ln>
                            <a:noFill/>
                          </a:ln>
                          <a:solidFill>
                            <a:srgbClr val="595959"/>
                          </a:solidFill>
                          <a:effectLst/>
                          <a:latin typeface="Calibri" pitchFamily="34" charset="0"/>
                          <a:ea typeface="MS PGothic" pitchFamily="34" charset="-128"/>
                        </a:rPr>
                        <a:t>$267/kWh batteries</a:t>
                      </a:r>
                      <a:br>
                        <a:rPr kumimoji="0" lang="en-US" sz="1900" b="0" i="0" u="none" strike="noStrike" cap="none" normalizeH="0" baseline="0" smtClean="0">
                          <a:ln>
                            <a:noFill/>
                          </a:ln>
                          <a:solidFill>
                            <a:srgbClr val="595959"/>
                          </a:solidFill>
                          <a:effectLst/>
                          <a:latin typeface="Calibri" pitchFamily="34" charset="0"/>
                          <a:ea typeface="MS PGothic" pitchFamily="34" charset="-128"/>
                        </a:rPr>
                      </a:br>
                      <a:r>
                        <a:rPr kumimoji="0" lang="en-US" sz="1900" b="0" i="0" u="none" strike="noStrike" cap="none" normalizeH="0" baseline="0" smtClean="0">
                          <a:ln>
                            <a:noFill/>
                          </a:ln>
                          <a:solidFill>
                            <a:srgbClr val="595959"/>
                          </a:solidFill>
                          <a:effectLst/>
                          <a:latin typeface="Calibri" pitchFamily="34" charset="0"/>
                          <a:ea typeface="MS PGothic" pitchFamily="34" charset="-128"/>
                        </a:rPr>
                        <a:t>5kWh/kW battery capacity</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 </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$267/kWh battery replacement (every 2.5 years)</a:t>
                      </a:r>
                      <a:br>
                        <a:rPr kumimoji="0" lang="en-US" sz="1900" b="0" i="0" u="none" strike="noStrike" cap="none" normalizeH="0" baseline="0" smtClean="0">
                          <a:ln>
                            <a:noFill/>
                          </a:ln>
                          <a:solidFill>
                            <a:srgbClr val="595959"/>
                          </a:solidFill>
                          <a:effectLst/>
                          <a:latin typeface="Calibri" pitchFamily="34" charset="0"/>
                          <a:ea typeface="MS PGothic" pitchFamily="34" charset="-128"/>
                        </a:rPr>
                      </a:br>
                      <a:r>
                        <a:rPr kumimoji="0" lang="en-US" sz="1900" b="0" i="0" u="none" strike="noStrike" cap="none" normalizeH="0" baseline="0" smtClean="0">
                          <a:ln>
                            <a:noFill/>
                          </a:ln>
                          <a:solidFill>
                            <a:srgbClr val="595959"/>
                          </a:solidFill>
                          <a:effectLst/>
                          <a:latin typeface="Calibri" pitchFamily="34" charset="0"/>
                          <a:ea typeface="MS PGothic" pitchFamily="34" charset="-128"/>
                        </a:rPr>
                        <a:t>Annual O&amp;M:</a:t>
                      </a:r>
                    </a:p>
                    <a:p>
                      <a:pPr marL="457200" marR="0" lvl="1" indent="0" algn="l" defTabSz="914400" rtl="0" eaLnBrk="1" fontAlgn="b"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95959"/>
                          </a:solidFill>
                          <a:effectLst/>
                          <a:latin typeface="Calibri" pitchFamily="34" charset="0"/>
                          <a:ea typeface="MS PGothic" pitchFamily="34" charset="-128"/>
                        </a:rPr>
                        <a:t>2% of panel cost</a:t>
                      </a:r>
                    </a:p>
                  </a:txBody>
                  <a:tcPr marL="6466" marR="6466" marT="646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r>
            </a:tbl>
          </a:graphicData>
        </a:graphic>
      </p:graphicFrame>
      <p:sp>
        <p:nvSpPr>
          <p:cNvPr id="16" name="Slide Number Placeholder 15"/>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979B252A-8686-44A6-BE78-706509EDCBED}" type="slidenum">
              <a:rPr lang="en-US" sz="1200">
                <a:solidFill>
                  <a:srgbClr val="595959"/>
                </a:solidFill>
              </a:rPr>
              <a:pPr eaLnBrk="1" hangingPunct="1"/>
              <a:t>13</a:t>
            </a:fld>
            <a:endParaRPr lang="en-US" sz="1200">
              <a:solidFill>
                <a:srgbClr val="595959"/>
              </a:solidFill>
            </a:endParaRPr>
          </a:p>
        </p:txBody>
      </p:sp>
      <p:sp>
        <p:nvSpPr>
          <p:cNvPr id="45102" name="Rectangle 4"/>
          <p:cNvSpPr>
            <a:spLocks noChangeArrowheads="1"/>
          </p:cNvSpPr>
          <p:nvPr/>
        </p:nvSpPr>
        <p:spPr bwMode="auto">
          <a:xfrm>
            <a:off x="990600" y="152400"/>
            <a:ext cx="7391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12813" fontAlgn="base">
              <a:spcBef>
                <a:spcPct val="0"/>
              </a:spcBef>
              <a:spcAft>
                <a:spcPct val="0"/>
              </a:spcAft>
            </a:pPr>
            <a:r>
              <a:rPr lang="en-US" sz="2800">
                <a:solidFill>
                  <a:srgbClr val="000000"/>
                </a:solidFill>
                <a:ea typeface="MS PGothic" pitchFamily="34" charset="-128"/>
              </a:rPr>
              <a:t>Essential Local Contribution: </a:t>
            </a:r>
          </a:p>
          <a:p>
            <a:pPr algn="ctr" defTabSz="912813" fontAlgn="base">
              <a:spcBef>
                <a:spcPct val="0"/>
              </a:spcBef>
              <a:spcAft>
                <a:spcPct val="0"/>
              </a:spcAft>
            </a:pPr>
            <a:r>
              <a:rPr lang="en-US" sz="2800">
                <a:solidFill>
                  <a:srgbClr val="FF0000"/>
                </a:solidFill>
                <a:ea typeface="MS PGothic" pitchFamily="34" charset="-128"/>
              </a:rPr>
              <a:t>Technical and Cost Parameters</a:t>
            </a:r>
          </a:p>
        </p:txBody>
      </p:sp>
    </p:spTree>
    <p:extLst>
      <p:ext uri="{BB962C8B-B14F-4D97-AF65-F5344CB8AC3E}">
        <p14:creationId xmlns:p14="http://schemas.microsoft.com/office/powerpoint/2010/main" val="17034429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defTabSz="456917">
              <a:defRPr/>
            </a:pPr>
            <a:r>
              <a:rPr lang="en-US" dirty="0" smtClean="0">
                <a:ea typeface="+mj-ea"/>
                <a:cs typeface="+mj-cs"/>
              </a:rPr>
              <a:t>Example of Grid-Rollout over 20 Years</a:t>
            </a:r>
            <a:br>
              <a:rPr lang="en-US" dirty="0" smtClean="0">
                <a:ea typeface="+mj-ea"/>
                <a:cs typeface="+mj-cs"/>
              </a:rPr>
            </a:br>
            <a:r>
              <a:rPr lang="en-US" dirty="0" smtClean="0">
                <a:ea typeface="+mj-ea"/>
                <a:cs typeface="+mj-cs"/>
              </a:rPr>
              <a:t>(Flores Island, Eastern Indonesia)</a:t>
            </a:r>
            <a:endParaRPr lang="en-US" dirty="0">
              <a:ea typeface="+mj-ea"/>
              <a:cs typeface="+mj-cs"/>
            </a:endParaRPr>
          </a:p>
        </p:txBody>
      </p:sp>
    </p:spTree>
    <p:extLst>
      <p:ext uri="{BB962C8B-B14F-4D97-AF65-F5344CB8AC3E}">
        <p14:creationId xmlns:p14="http://schemas.microsoft.com/office/powerpoint/2010/main" val="41719727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ctrTitle"/>
          </p:nvPr>
        </p:nvSpPr>
        <p:spPr>
          <a:xfrm>
            <a:off x="685800" y="2130425"/>
            <a:ext cx="7772400" cy="1470025"/>
          </a:xfrm>
        </p:spPr>
        <p:txBody>
          <a:bodyPr/>
          <a:lstStyle/>
          <a:p>
            <a:pPr eaLnBrk="1" hangingPunct="1"/>
            <a:endParaRPr lang="en-US" smtClean="0">
              <a:latin typeface="Proxima Nova" charset="0"/>
            </a:endParaRPr>
          </a:p>
        </p:txBody>
      </p:sp>
      <p:sp>
        <p:nvSpPr>
          <p:cNvPr id="47106" name="Rectangle 3"/>
          <p:cNvSpPr>
            <a:spLocks noGrp="1" noChangeArrowheads="1"/>
          </p:cNvSpPr>
          <p:nvPr>
            <p:ph type="subTitle" idx="1"/>
          </p:nvPr>
        </p:nvSpPr>
        <p:spPr/>
        <p:txBody>
          <a:bodyPr/>
          <a:lstStyle/>
          <a:p>
            <a:pPr eaLnBrk="1" hangingPunct="1"/>
            <a:endParaRPr lang="en-US" smtClean="0">
              <a:latin typeface="Proxima Nova" charset="0"/>
            </a:endParaRPr>
          </a:p>
        </p:txBody>
      </p:sp>
      <p:pic>
        <p:nvPicPr>
          <p:cNvPr id="47107" name="Picture 4" descr="1-Scenario-231-240kWh-Flo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
            <a:ext cx="100584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8" name="Picture 5" descr="Scenario-231-240kWh-West_Flor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31800"/>
            <a:ext cx="100584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31775" y="4340225"/>
            <a:ext cx="2679700" cy="21431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64291" tIns="32146" rIns="64291" bIns="32146" anchor="ctr"/>
          <a:lstStyle/>
          <a:p>
            <a:pPr algn="ctr" defTabSz="912813" fontAlgn="base">
              <a:spcBef>
                <a:spcPct val="0"/>
              </a:spcBef>
              <a:spcAft>
                <a:spcPct val="0"/>
              </a:spcAft>
            </a:pPr>
            <a:endParaRPr lang="en-US">
              <a:solidFill>
                <a:srgbClr val="FFFFFF"/>
              </a:solidFill>
              <a:ea typeface="MS PGothic" pitchFamily="34" charset="-128"/>
            </a:endParaRPr>
          </a:p>
        </p:txBody>
      </p:sp>
      <p:sp>
        <p:nvSpPr>
          <p:cNvPr id="47110"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6AD44E6D-B597-472D-B2DA-F7D62C4FE608}" type="slidenum">
              <a:rPr lang="en-US" sz="1200">
                <a:solidFill>
                  <a:srgbClr val="1F497D"/>
                </a:solidFill>
              </a:rPr>
              <a:pPr eaLnBrk="1" hangingPunct="1"/>
              <a:t>15</a:t>
            </a:fld>
            <a:endParaRPr lang="en-US" sz="1200">
              <a:solidFill>
                <a:srgbClr val="1F497D"/>
              </a:solidFill>
            </a:endParaRPr>
          </a:p>
        </p:txBody>
      </p:sp>
      <p:sp>
        <p:nvSpPr>
          <p:cNvPr id="8" name="Left-Right Arrow 7"/>
          <p:cNvSpPr>
            <a:spLocks noChangeArrowheads="1"/>
          </p:cNvSpPr>
          <p:nvPr/>
        </p:nvSpPr>
        <p:spPr bwMode="auto">
          <a:xfrm>
            <a:off x="6232525" y="6429375"/>
            <a:ext cx="1125538" cy="160338"/>
          </a:xfrm>
          <a:prstGeom prst="leftRightArrow">
            <a:avLst>
              <a:gd name="adj1" fmla="val 50000"/>
              <a:gd name="adj2" fmla="val 50016"/>
            </a:avLst>
          </a:prstGeom>
          <a:solidFill>
            <a:srgbClr val="FF0000"/>
          </a:solidFill>
          <a:ln w="9525">
            <a:solidFill>
              <a:srgbClr val="FF0000"/>
            </a:solidFill>
            <a:miter lim="800000"/>
            <a:headEnd/>
            <a:tailEnd/>
          </a:ln>
          <a:effectLst>
            <a:outerShdw blurRad="40000" dist="23000" dir="5400000" rotWithShape="0">
              <a:srgbClr val="808080">
                <a:alpha val="34999"/>
              </a:srgbClr>
            </a:outerShdw>
          </a:effectLst>
        </p:spPr>
        <p:txBody>
          <a:bodyPr lIns="64291" tIns="32146" rIns="64291" bIns="32146" anchor="ctr"/>
          <a:lstStyle/>
          <a:p>
            <a:pPr algn="ctr" defTabSz="912813" fontAlgn="base">
              <a:spcBef>
                <a:spcPct val="0"/>
              </a:spcBef>
              <a:spcAft>
                <a:spcPct val="0"/>
              </a:spcAft>
            </a:pPr>
            <a:endParaRPr lang="en-US">
              <a:solidFill>
                <a:srgbClr val="FFFFFF"/>
              </a:solidFill>
              <a:ea typeface="MS PGothic" pitchFamily="34" charset="-128"/>
            </a:endParaRPr>
          </a:p>
        </p:txBody>
      </p:sp>
    </p:spTree>
    <p:extLst>
      <p:ext uri="{BB962C8B-B14F-4D97-AF65-F5344CB8AC3E}">
        <p14:creationId xmlns:p14="http://schemas.microsoft.com/office/powerpoint/2010/main" val="33609951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p:txBody>
          <a:bodyPr/>
          <a:lstStyle/>
          <a:p>
            <a:pPr eaLnBrk="1" hangingPunct="1"/>
            <a:endParaRPr lang="en-US" smtClean="0"/>
          </a:p>
        </p:txBody>
      </p:sp>
      <p:sp>
        <p:nvSpPr>
          <p:cNvPr id="49154" name="Rectangle 3"/>
          <p:cNvSpPr>
            <a:spLocks noGrp="1" noChangeArrowheads="1"/>
          </p:cNvSpPr>
          <p:nvPr>
            <p:ph type="body" idx="1"/>
          </p:nvPr>
        </p:nvSpPr>
        <p:spPr/>
        <p:txBody>
          <a:bodyPr/>
          <a:lstStyle/>
          <a:p>
            <a:pPr eaLnBrk="1" hangingPunct="1"/>
            <a:endParaRPr lang="en-US" smtClean="0"/>
          </a:p>
        </p:txBody>
      </p:sp>
      <p:pic>
        <p:nvPicPr>
          <p:cNvPr id="49155" name="Picture 4" descr="Scenario-236-300kWh-West_Flo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
            <a:ext cx="100584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31775" y="4340225"/>
            <a:ext cx="2679700" cy="21431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64291" tIns="32146" rIns="64291" bIns="32146" anchor="ctr"/>
          <a:lstStyle/>
          <a:p>
            <a:pPr algn="ctr" defTabSz="912813" fontAlgn="base">
              <a:spcBef>
                <a:spcPct val="0"/>
              </a:spcBef>
              <a:spcAft>
                <a:spcPct val="0"/>
              </a:spcAft>
            </a:pPr>
            <a:endParaRPr lang="en-US">
              <a:solidFill>
                <a:srgbClr val="FFFFFF"/>
              </a:solidFill>
              <a:ea typeface="MS PGothic" pitchFamily="34" charset="-128"/>
            </a:endParaRPr>
          </a:p>
        </p:txBody>
      </p:sp>
      <p:sp>
        <p:nvSpPr>
          <p:cNvPr id="2" name="Slide Number Placeholder 1"/>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E6F29E89-0A43-4B28-AF43-A199E502230D}" type="slidenum">
              <a:rPr lang="en-US" sz="1200">
                <a:solidFill>
                  <a:srgbClr val="595959"/>
                </a:solidFill>
              </a:rPr>
              <a:pPr eaLnBrk="1" hangingPunct="1"/>
              <a:t>16</a:t>
            </a:fld>
            <a:endParaRPr lang="en-US" sz="1200">
              <a:solidFill>
                <a:srgbClr val="595959"/>
              </a:solidFill>
            </a:endParaRPr>
          </a:p>
        </p:txBody>
      </p:sp>
    </p:spTree>
    <p:extLst>
      <p:ext uri="{BB962C8B-B14F-4D97-AF65-F5344CB8AC3E}">
        <p14:creationId xmlns:p14="http://schemas.microsoft.com/office/powerpoint/2010/main" val="31243186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p:txBody>
          <a:bodyPr/>
          <a:lstStyle/>
          <a:p>
            <a:pPr eaLnBrk="1" hangingPunct="1"/>
            <a:endParaRPr lang="en-US" smtClean="0"/>
          </a:p>
        </p:txBody>
      </p:sp>
      <p:sp>
        <p:nvSpPr>
          <p:cNvPr id="51202" name="Rectangle 3"/>
          <p:cNvSpPr>
            <a:spLocks noGrp="1" noChangeArrowheads="1"/>
          </p:cNvSpPr>
          <p:nvPr>
            <p:ph type="body" idx="1"/>
          </p:nvPr>
        </p:nvSpPr>
        <p:spPr/>
        <p:txBody>
          <a:bodyPr/>
          <a:lstStyle/>
          <a:p>
            <a:pPr eaLnBrk="1" hangingPunct="1"/>
            <a:endParaRPr lang="en-US" smtClean="0"/>
          </a:p>
        </p:txBody>
      </p:sp>
      <p:pic>
        <p:nvPicPr>
          <p:cNvPr id="51203" name="Picture 4" descr="Scenario-235-360kWh-West_Flo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
            <a:ext cx="100584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31775" y="4340225"/>
            <a:ext cx="2679700" cy="21431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64291" tIns="32146" rIns="64291" bIns="32146" anchor="ctr"/>
          <a:lstStyle/>
          <a:p>
            <a:pPr algn="ctr" defTabSz="912813" fontAlgn="base">
              <a:spcBef>
                <a:spcPct val="0"/>
              </a:spcBef>
              <a:spcAft>
                <a:spcPct val="0"/>
              </a:spcAft>
            </a:pPr>
            <a:endParaRPr lang="en-US">
              <a:solidFill>
                <a:srgbClr val="FFFFFF"/>
              </a:solidFill>
              <a:ea typeface="MS PGothic" pitchFamily="34" charset="-128"/>
            </a:endParaRPr>
          </a:p>
        </p:txBody>
      </p:sp>
      <p:sp>
        <p:nvSpPr>
          <p:cNvPr id="2" name="Slide Number Placeholder 1"/>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20EC5577-2D81-4854-B831-662F3F75DEA9}" type="slidenum">
              <a:rPr lang="en-US" sz="1200">
                <a:solidFill>
                  <a:srgbClr val="595959"/>
                </a:solidFill>
              </a:rPr>
              <a:pPr eaLnBrk="1" hangingPunct="1"/>
              <a:t>17</a:t>
            </a:fld>
            <a:endParaRPr lang="en-US" sz="1200">
              <a:solidFill>
                <a:srgbClr val="595959"/>
              </a:solidFill>
            </a:endParaRPr>
          </a:p>
        </p:txBody>
      </p:sp>
    </p:spTree>
    <p:extLst>
      <p:ext uri="{BB962C8B-B14F-4D97-AF65-F5344CB8AC3E}">
        <p14:creationId xmlns:p14="http://schemas.microsoft.com/office/powerpoint/2010/main" val="18987192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p:txBody>
          <a:bodyPr/>
          <a:lstStyle/>
          <a:p>
            <a:pPr eaLnBrk="1" hangingPunct="1"/>
            <a:endParaRPr lang="en-US" smtClean="0"/>
          </a:p>
        </p:txBody>
      </p:sp>
      <p:sp>
        <p:nvSpPr>
          <p:cNvPr id="53250" name="Rectangle 3"/>
          <p:cNvSpPr>
            <a:spLocks noGrp="1" noChangeArrowheads="1"/>
          </p:cNvSpPr>
          <p:nvPr>
            <p:ph type="body" idx="1"/>
          </p:nvPr>
        </p:nvSpPr>
        <p:spPr/>
        <p:txBody>
          <a:bodyPr/>
          <a:lstStyle/>
          <a:p>
            <a:pPr eaLnBrk="1" hangingPunct="1"/>
            <a:endParaRPr lang="en-US" smtClean="0"/>
          </a:p>
        </p:txBody>
      </p:sp>
      <p:pic>
        <p:nvPicPr>
          <p:cNvPr id="53251" name="Picture 4" descr="Scenario-237-420kWh-West_Flo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
            <a:ext cx="100584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31775" y="4340225"/>
            <a:ext cx="2679700" cy="21431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64291" tIns="32146" rIns="64291" bIns="32146" anchor="ctr"/>
          <a:lstStyle/>
          <a:p>
            <a:pPr algn="ctr" defTabSz="912813" fontAlgn="base">
              <a:spcBef>
                <a:spcPct val="0"/>
              </a:spcBef>
              <a:spcAft>
                <a:spcPct val="0"/>
              </a:spcAft>
            </a:pPr>
            <a:endParaRPr lang="en-US">
              <a:solidFill>
                <a:srgbClr val="FFFFFF"/>
              </a:solidFill>
              <a:ea typeface="MS PGothic" pitchFamily="34" charset="-128"/>
            </a:endParaRPr>
          </a:p>
        </p:txBody>
      </p:sp>
      <p:sp>
        <p:nvSpPr>
          <p:cNvPr id="2" name="Slide Number Placeholder 1"/>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3C252EF3-FFBE-4C08-988E-D1C869498EE1}" type="slidenum">
              <a:rPr lang="en-US" sz="1200">
                <a:solidFill>
                  <a:srgbClr val="595959"/>
                </a:solidFill>
              </a:rPr>
              <a:pPr eaLnBrk="1" hangingPunct="1"/>
              <a:t>18</a:t>
            </a:fld>
            <a:endParaRPr lang="en-US" sz="1200">
              <a:solidFill>
                <a:srgbClr val="595959"/>
              </a:solidFill>
            </a:endParaRPr>
          </a:p>
        </p:txBody>
      </p:sp>
    </p:spTree>
    <p:extLst>
      <p:ext uri="{BB962C8B-B14F-4D97-AF65-F5344CB8AC3E}">
        <p14:creationId xmlns:p14="http://schemas.microsoft.com/office/powerpoint/2010/main" val="35471005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pPr eaLnBrk="1" hangingPunct="1"/>
            <a:endParaRPr lang="en-US" smtClean="0"/>
          </a:p>
        </p:txBody>
      </p:sp>
      <p:sp>
        <p:nvSpPr>
          <p:cNvPr id="55298" name="Rectangle 3"/>
          <p:cNvSpPr>
            <a:spLocks noGrp="1" noChangeArrowheads="1"/>
          </p:cNvSpPr>
          <p:nvPr>
            <p:ph type="body" idx="1"/>
          </p:nvPr>
        </p:nvSpPr>
        <p:spPr/>
        <p:txBody>
          <a:bodyPr/>
          <a:lstStyle/>
          <a:p>
            <a:pPr eaLnBrk="1" hangingPunct="1"/>
            <a:endParaRPr lang="en-US" smtClean="0"/>
          </a:p>
        </p:txBody>
      </p:sp>
      <p:pic>
        <p:nvPicPr>
          <p:cNvPr id="55299" name="Picture 4" descr="5-Scenario-230-480kWh-West_Flores-with-Mini_Gri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
            <a:ext cx="100584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Picture 5" descr="5-Scenario-230-480kWh-Flor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57200"/>
            <a:ext cx="100584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1" name="Picture 6" descr="5-Scenario-230-480kWh-West_Flores-with-Mini_Gri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
            <a:ext cx="100584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7" descr="5-Scenario-230-480kWh-West_Flor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57200"/>
            <a:ext cx="100584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31775" y="4340225"/>
            <a:ext cx="2679700" cy="21431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64291" tIns="32146" rIns="64291" bIns="32146" anchor="ctr"/>
          <a:lstStyle/>
          <a:p>
            <a:pPr algn="ctr" defTabSz="912813" fontAlgn="base">
              <a:spcBef>
                <a:spcPct val="0"/>
              </a:spcBef>
              <a:spcAft>
                <a:spcPct val="0"/>
              </a:spcAft>
            </a:pPr>
            <a:endParaRPr lang="en-US">
              <a:solidFill>
                <a:srgbClr val="FFFFFF"/>
              </a:solidFill>
              <a:ea typeface="MS PGothic" pitchFamily="34" charset="-128"/>
            </a:endParaRPr>
          </a:p>
        </p:txBody>
      </p:sp>
      <p:sp>
        <p:nvSpPr>
          <p:cNvPr id="2" name="Slide Number Placeholder 1"/>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EFCEED3E-1E56-436B-BC8D-D995A8B5141D}" type="slidenum">
              <a:rPr lang="en-US" sz="1200">
                <a:solidFill>
                  <a:srgbClr val="595959"/>
                </a:solidFill>
              </a:rPr>
              <a:pPr eaLnBrk="1" hangingPunct="1"/>
              <a:t>19</a:t>
            </a:fld>
            <a:endParaRPr lang="en-US" sz="1200">
              <a:solidFill>
                <a:srgbClr val="595959"/>
              </a:solidFill>
            </a:endParaRPr>
          </a:p>
        </p:txBody>
      </p:sp>
    </p:spTree>
    <p:extLst>
      <p:ext uri="{BB962C8B-B14F-4D97-AF65-F5344CB8AC3E}">
        <p14:creationId xmlns:p14="http://schemas.microsoft.com/office/powerpoint/2010/main" val="13984828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US" smtClean="0"/>
              <a:t>Outline</a:t>
            </a:r>
          </a:p>
        </p:txBody>
      </p:sp>
      <p:sp>
        <p:nvSpPr>
          <p:cNvPr id="28674" name="Content Placeholder 2"/>
          <p:cNvSpPr>
            <a:spLocks noGrp="1"/>
          </p:cNvSpPr>
          <p:nvPr>
            <p:ph idx="1"/>
          </p:nvPr>
        </p:nvSpPr>
        <p:spPr>
          <a:xfrm>
            <a:off x="457200" y="1600200"/>
            <a:ext cx="8229600" cy="4495800"/>
          </a:xfrm>
        </p:spPr>
        <p:txBody>
          <a:bodyPr/>
          <a:lstStyle/>
          <a:p>
            <a:r>
              <a:rPr lang="en-US" sz="2800" smtClean="0"/>
              <a:t>Rationale  </a:t>
            </a:r>
          </a:p>
          <a:p>
            <a:r>
              <a:rPr lang="en-US" sz="2800" smtClean="0"/>
              <a:t>Our Approach:  analysis platform for decision making: where what technology, prioritization, near-term decisions guided by long-term, least-cost</a:t>
            </a:r>
          </a:p>
          <a:p>
            <a:r>
              <a:rPr lang="en-US" sz="2800" smtClean="0"/>
              <a:t>Not engineering designs, but rapid planning </a:t>
            </a:r>
          </a:p>
          <a:p>
            <a:r>
              <a:rPr lang="en-US" sz="2800" smtClean="0"/>
              <a:t>Examples:  village, region and national scales </a:t>
            </a:r>
          </a:p>
          <a:p>
            <a:r>
              <a:rPr lang="en-US" sz="2800" smtClean="0"/>
              <a:t>Combine International Experience + Local Expertise </a:t>
            </a:r>
          </a:p>
          <a:p>
            <a:r>
              <a:rPr lang="en-US" sz="2800" smtClean="0"/>
              <a:t>Our Project Plan and  Starting Work in Myanmar</a:t>
            </a:r>
          </a:p>
          <a:p>
            <a:endParaRPr lang="en-US" sz="2800" smtClean="0"/>
          </a:p>
        </p:txBody>
      </p:sp>
    </p:spTree>
    <p:extLst>
      <p:ext uri="{BB962C8B-B14F-4D97-AF65-F5344CB8AC3E}">
        <p14:creationId xmlns:p14="http://schemas.microsoft.com/office/powerpoint/2010/main" val="40323388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143000" y="381000"/>
            <a:ext cx="6553200" cy="5065713"/>
          </a:xfrm>
        </p:spPr>
      </p:pic>
      <p:sp>
        <p:nvSpPr>
          <p:cNvPr id="57346" name="Title 1"/>
          <p:cNvSpPr txBox="1">
            <a:spLocks/>
          </p:cNvSpPr>
          <p:nvPr/>
        </p:nvSpPr>
        <p:spPr bwMode="auto">
          <a:xfrm>
            <a:off x="685800" y="5562600"/>
            <a:ext cx="7772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defTabSz="912813" fontAlgn="base">
              <a:spcBef>
                <a:spcPct val="0"/>
              </a:spcBef>
              <a:spcAft>
                <a:spcPct val="0"/>
              </a:spcAft>
            </a:pPr>
            <a:r>
              <a:rPr lang="en-US">
                <a:solidFill>
                  <a:srgbClr val="464653"/>
                </a:solidFill>
                <a:latin typeface="Proxima Nova" charset="0"/>
                <a:cs typeface="Arial" pitchFamily="34" charset="0"/>
              </a:rPr>
              <a:t>A complete electricity plan specifies locations with grid access, mini-grids, and off-grid (solar home systems)</a:t>
            </a:r>
          </a:p>
        </p:txBody>
      </p:sp>
    </p:spTree>
    <p:extLst>
      <p:ext uri="{BB962C8B-B14F-4D97-AF65-F5344CB8AC3E}">
        <p14:creationId xmlns:p14="http://schemas.microsoft.com/office/powerpoint/2010/main" val="26768058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p:cNvGraphicFramePr>
            <a:graphicFrameLocks/>
          </p:cNvGraphicFramePr>
          <p:nvPr/>
        </p:nvGraphicFramePr>
        <p:xfrm>
          <a:off x="285750" y="1553766"/>
          <a:ext cx="8572500" cy="5089922"/>
        </p:xfrm>
        <a:graphic>
          <a:graphicData uri="http://schemas.openxmlformats.org/drawingml/2006/chart">
            <c:chart xmlns:c="http://schemas.openxmlformats.org/drawingml/2006/chart" xmlns:r="http://schemas.openxmlformats.org/officeDocument/2006/relationships" r:id="rId3"/>
          </a:graphicData>
        </a:graphic>
      </p:graphicFrame>
      <p:sp>
        <p:nvSpPr>
          <p:cNvPr id="58370" name="Title 1"/>
          <p:cNvSpPr>
            <a:spLocks noGrp="1"/>
          </p:cNvSpPr>
          <p:nvPr>
            <p:ph type="title"/>
          </p:nvPr>
        </p:nvSpPr>
        <p:spPr>
          <a:xfrm>
            <a:off x="6096000" y="4648200"/>
            <a:ext cx="2895600" cy="1125538"/>
          </a:xfrm>
        </p:spPr>
        <p:txBody>
          <a:bodyPr/>
          <a:lstStyle/>
          <a:p>
            <a:r>
              <a:rPr lang="en-US" sz="1800" b="1" smtClean="0">
                <a:solidFill>
                  <a:srgbClr val="FF0000"/>
                </a:solidFill>
              </a:rPr>
              <a:t/>
            </a:r>
            <a:br>
              <a:rPr lang="en-US" sz="1800" b="1" smtClean="0">
                <a:solidFill>
                  <a:srgbClr val="FF0000"/>
                </a:solidFill>
              </a:rPr>
            </a:br>
            <a:r>
              <a:rPr lang="en-US" sz="1800" smtClean="0"/>
              <a:t> Proposed Grid: 166,000 HHs</a:t>
            </a:r>
            <a:r>
              <a:rPr lang="en-US" sz="1800" b="1" smtClean="0">
                <a:solidFill>
                  <a:srgbClr val="FF0000"/>
                </a:solidFill>
              </a:rPr>
              <a:t/>
            </a:r>
            <a:br>
              <a:rPr lang="en-US" sz="1800" b="1" smtClean="0">
                <a:solidFill>
                  <a:srgbClr val="FF0000"/>
                </a:solidFill>
              </a:rPr>
            </a:br>
            <a:r>
              <a:rPr lang="en-US" sz="1800" smtClean="0"/>
              <a:t>Village Solar Mini-Grid: 84,000 HHs</a:t>
            </a:r>
            <a:br>
              <a:rPr lang="en-US" sz="1800" smtClean="0"/>
            </a:br>
            <a:endParaRPr lang="en-US" sz="1800" smtClean="0"/>
          </a:p>
        </p:txBody>
      </p:sp>
      <p:sp>
        <p:nvSpPr>
          <p:cNvPr id="2" name="Slide Number Placeholder 1"/>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A77180E1-DC0D-4C27-969D-BC4749D3E97A}" type="slidenum">
              <a:rPr lang="en-US" sz="1200">
                <a:solidFill>
                  <a:srgbClr val="595959"/>
                </a:solidFill>
              </a:rPr>
              <a:pPr eaLnBrk="1" hangingPunct="1"/>
              <a:t>21</a:t>
            </a:fld>
            <a:endParaRPr lang="en-US" sz="1200">
              <a:solidFill>
                <a:srgbClr val="595959"/>
              </a:solidFill>
            </a:endParaRPr>
          </a:p>
        </p:txBody>
      </p:sp>
      <p:sp>
        <p:nvSpPr>
          <p:cNvPr id="58372" name="Title 1"/>
          <p:cNvSpPr txBox="1">
            <a:spLocks/>
          </p:cNvSpPr>
          <p:nvPr/>
        </p:nvSpPr>
        <p:spPr bwMode="auto">
          <a:xfrm>
            <a:off x="762000" y="609600"/>
            <a:ext cx="7772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defTabSz="912813" fontAlgn="base">
              <a:spcBef>
                <a:spcPct val="0"/>
              </a:spcBef>
              <a:spcAft>
                <a:spcPct val="0"/>
              </a:spcAft>
            </a:pPr>
            <a:r>
              <a:rPr lang="en-US">
                <a:solidFill>
                  <a:srgbClr val="464653"/>
                </a:solidFill>
                <a:latin typeface="Proxima Nova" charset="0"/>
                <a:cs typeface="Arial" pitchFamily="34" charset="0"/>
              </a:rPr>
              <a:t>Model results provide quantitative outputs for locations served by all system types, with capacities and costs.</a:t>
            </a:r>
          </a:p>
        </p:txBody>
      </p:sp>
    </p:spTree>
    <p:extLst>
      <p:ext uri="{BB962C8B-B14F-4D97-AF65-F5344CB8AC3E}">
        <p14:creationId xmlns:p14="http://schemas.microsoft.com/office/powerpoint/2010/main" val="14343832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1"/>
          <p:cNvSpPr>
            <a:spLocks noGrp="1"/>
          </p:cNvSpPr>
          <p:nvPr>
            <p:ph type="title"/>
          </p:nvPr>
        </p:nvSpPr>
        <p:spPr>
          <a:xfrm>
            <a:off x="460375" y="1468438"/>
            <a:ext cx="8229600" cy="588962"/>
          </a:xfrm>
        </p:spPr>
        <p:txBody>
          <a:bodyPr/>
          <a:lstStyle/>
          <a:p>
            <a:r>
              <a:rPr lang="en-US" sz="3100" smtClean="0"/>
              <a:t>Investments (250,000 new HH with elec)</a:t>
            </a:r>
          </a:p>
        </p:txBody>
      </p:sp>
      <p:graphicFrame>
        <p:nvGraphicFramePr>
          <p:cNvPr id="12" name="Table 11"/>
          <p:cNvGraphicFramePr>
            <a:graphicFrameLocks noGrp="1"/>
          </p:cNvGraphicFramePr>
          <p:nvPr/>
        </p:nvGraphicFramePr>
        <p:xfrm>
          <a:off x="1303338" y="609600"/>
          <a:ext cx="6727825" cy="642938"/>
        </p:xfrm>
        <a:graphic>
          <a:graphicData uri="http://schemas.openxmlformats.org/drawingml/2006/table">
            <a:tbl>
              <a:tblPr/>
              <a:tblGrid>
                <a:gridCol w="5326062"/>
                <a:gridCol w="1401763"/>
              </a:tblGrid>
              <a:tr h="300038">
                <a:tc>
                  <a:txBody>
                    <a:bodyPr/>
                    <a:lstStyle/>
                    <a:p>
                      <a:pPr marL="0" marR="0" lvl="0" indent="0" algn="ctr" defTabSz="1293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Pre-Existing Grid:</a:t>
                      </a:r>
                    </a:p>
                  </a:txBody>
                  <a:tcPr marL="6697" marR="6697" marT="670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endParaRPr kumimoji="0" lang="en-US" sz="1700" b="1" i="0" u="none" strike="noStrike" cap="none" normalizeH="0" baseline="0" smtClean="0">
                        <a:ln>
                          <a:noFill/>
                        </a:ln>
                        <a:solidFill>
                          <a:srgbClr val="000000"/>
                        </a:solidFill>
                        <a:effectLst/>
                        <a:latin typeface="Calibri" pitchFamily="34" charset="0"/>
                        <a:ea typeface="MS PGothic" pitchFamily="34" charset="-128"/>
                      </a:endParaRPr>
                    </a:p>
                  </a:txBody>
                  <a:tcPr marL="6697" marR="6697" marT="670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429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Pre-existing household grid connections (2010 Census)</a:t>
                      </a:r>
                    </a:p>
                  </a:txBody>
                  <a:tcPr marL="6697" marR="6697" marT="670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170,130</a:t>
                      </a:r>
                    </a:p>
                  </a:txBody>
                  <a:tcPr marL="6697" marR="6697" marT="670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bl>
          </a:graphicData>
        </a:graphic>
      </p:graphicFrame>
      <p:graphicFrame>
        <p:nvGraphicFramePr>
          <p:cNvPr id="3" name="Table 2"/>
          <p:cNvGraphicFramePr>
            <a:graphicFrameLocks noGrp="1"/>
          </p:cNvGraphicFramePr>
          <p:nvPr/>
        </p:nvGraphicFramePr>
        <p:xfrm>
          <a:off x="685800" y="2263775"/>
          <a:ext cx="7696200" cy="3722721"/>
        </p:xfrm>
        <a:graphic>
          <a:graphicData uri="http://schemas.openxmlformats.org/drawingml/2006/table">
            <a:tbl>
              <a:tblPr/>
              <a:tblGrid>
                <a:gridCol w="5365750"/>
                <a:gridCol w="2330450"/>
              </a:tblGrid>
              <a:tr h="373063">
                <a:tc>
                  <a:txBody>
                    <a:bodyPr/>
                    <a:lstStyle/>
                    <a:p>
                      <a:pPr marL="0" marR="0" lvl="0" indent="0" algn="ctr" defTabSz="1293813"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Calibri" pitchFamily="34" charset="0"/>
                          <a:ea typeface="MS PGothic" pitchFamily="34" charset="-128"/>
                        </a:rPr>
                        <a:t>Proposed New Grid Conn</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Calibri" pitchFamily="34" charset="0"/>
                          <a:ea typeface="MS PGothic" pitchFamily="34" charset="-128"/>
                        </a:rPr>
                        <a:t>165,000</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73063">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Calibri" pitchFamily="34" charset="0"/>
                          <a:ea typeface="MS PGothic" pitchFamily="34" charset="-128"/>
                        </a:rPr>
                        <a:t>Total Initial cost for grid network (MV+LV)</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Calibri" pitchFamily="34" charset="0"/>
                          <a:ea typeface="MS PGothic" pitchFamily="34" charset="-128"/>
                        </a:rPr>
                        <a:t>$165 Million</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73063">
                <a:tc>
                  <a:txBody>
                    <a:bodyPr/>
                    <a:lstStyle/>
                    <a:p>
                      <a:pPr marL="0" marR="0" lvl="0" indent="0" algn="ctr" defTabSz="912813" rtl="0" eaLnBrk="1" fontAlgn="b"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000000"/>
                        </a:solidFill>
                        <a:effectLst/>
                        <a:latin typeface="Calibri" pitchFamily="34" charset="0"/>
                        <a:ea typeface="MS PGothic" pitchFamily="34" charset="-128"/>
                      </a:endParaRP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000000"/>
                        </a:solidFill>
                        <a:effectLst/>
                        <a:latin typeface="Calibri" pitchFamily="34" charset="0"/>
                        <a:ea typeface="MS PGothic" pitchFamily="34" charset="-128"/>
                      </a:endParaRP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73063">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Calibri" pitchFamily="34" charset="0"/>
                          <a:ea typeface="MS PGothic" pitchFamily="34" charset="-128"/>
                        </a:rPr>
                        <a:t>Village Solar Mini-Grids Conn</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Calibri" pitchFamily="34" charset="0"/>
                          <a:ea typeface="MS PGothic" pitchFamily="34" charset="-128"/>
                        </a:rPr>
                        <a:t>84,000</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73063">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Calibri" pitchFamily="34" charset="0"/>
                          <a:ea typeface="MS PGothic" pitchFamily="34" charset="-128"/>
                        </a:rPr>
                        <a:t>Total Initial cost for all Mini-Grid systems</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Calibri" pitchFamily="34" charset="0"/>
                          <a:ea typeface="MS PGothic" pitchFamily="34" charset="-128"/>
                        </a:rPr>
                        <a:t>$94 Million</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73063">
                <a:tc>
                  <a:txBody>
                    <a:bodyPr/>
                    <a:lstStyle/>
                    <a:p>
                      <a:pPr marL="0" marR="0" lvl="0" indent="0" algn="ctr" defTabSz="912813" rtl="0" eaLnBrk="1" fontAlgn="b"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000000"/>
                        </a:solidFill>
                        <a:effectLst/>
                        <a:latin typeface="Calibri" pitchFamily="34" charset="0"/>
                        <a:ea typeface="MS PGothic" pitchFamily="34" charset="-128"/>
                      </a:endParaRP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000000"/>
                        </a:solidFill>
                        <a:effectLst/>
                        <a:latin typeface="Calibri" pitchFamily="34" charset="0"/>
                        <a:ea typeface="MS PGothic" pitchFamily="34" charset="-128"/>
                      </a:endParaRP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730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Calibri" pitchFamily="34" charset="0"/>
                          <a:ea typeface="MS PGothic" pitchFamily="34" charset="-128"/>
                        </a:rPr>
                        <a:t>Household Solar (model output)</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Calibri" pitchFamily="34" charset="0"/>
                          <a:ea typeface="MS PGothic" pitchFamily="34" charset="-128"/>
                        </a:rPr>
                        <a:t>3000</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73063">
                <a:tc>
                  <a:txBody>
                    <a:bodyPr/>
                    <a:lstStyle/>
                    <a:p>
                      <a:pPr marL="0" marR="0" lvl="0" indent="0" algn="ctr" defTabSz="912813" rtl="0" eaLnBrk="1" fontAlgn="b"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000000"/>
                        </a:solidFill>
                        <a:effectLst/>
                        <a:latin typeface="Calibri" pitchFamily="34" charset="0"/>
                        <a:ea typeface="MS PGothic" pitchFamily="34" charset="-128"/>
                      </a:endParaRP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Calibri" pitchFamily="34" charset="0"/>
                          <a:ea typeface="MS PGothic" pitchFamily="34" charset="-128"/>
                        </a:rPr>
                        <a:t>$5M</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738188">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Calibri" pitchFamily="34" charset="0"/>
                          <a:ea typeface="MS PGothic" pitchFamily="34" charset="-128"/>
                        </a:rPr>
                        <a:t>Generation Costs for Grid Connected HH</a:t>
                      </a:r>
                    </a:p>
                    <a:p>
                      <a:pPr marL="0" marR="0" lvl="0" indent="0" algn="ctr" defTabSz="912813"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Calibri" pitchFamily="34" charset="0"/>
                          <a:ea typeface="MS PGothic" pitchFamily="34" charset="-128"/>
                        </a:rPr>
                        <a:t>Coal + Solar + Geothermal + Wind</a:t>
                      </a: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000000"/>
                        </a:solidFill>
                        <a:effectLst/>
                        <a:latin typeface="Calibri" pitchFamily="34" charset="0"/>
                        <a:ea typeface="MS PGothic" pitchFamily="34" charset="-128"/>
                      </a:endParaRPr>
                    </a:p>
                  </a:txBody>
                  <a:tcPr marL="6697" marR="6697" marT="669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bl>
          </a:graphicData>
        </a:graphic>
      </p:graphicFrame>
      <p:sp>
        <p:nvSpPr>
          <p:cNvPr id="11" name="Slide Number Placeholder 10"/>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64E4B559-FE9C-4139-98CC-F7A478326DA4}" type="slidenum">
              <a:rPr lang="en-US" sz="1200">
                <a:solidFill>
                  <a:srgbClr val="595959"/>
                </a:solidFill>
              </a:rPr>
              <a:pPr eaLnBrk="1" hangingPunct="1"/>
              <a:t>22</a:t>
            </a:fld>
            <a:endParaRPr lang="en-US" sz="1200">
              <a:solidFill>
                <a:srgbClr val="595959"/>
              </a:solidFill>
            </a:endParaRPr>
          </a:p>
        </p:txBody>
      </p:sp>
    </p:spTree>
    <p:extLst>
      <p:ext uri="{BB962C8B-B14F-4D97-AF65-F5344CB8AC3E}">
        <p14:creationId xmlns:p14="http://schemas.microsoft.com/office/powerpoint/2010/main" val="36536639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268288"/>
            <a:ext cx="8229600" cy="695325"/>
          </a:xfrm>
        </p:spPr>
        <p:txBody>
          <a:bodyPr>
            <a:normAutofit fontScale="90000"/>
          </a:bodyPr>
          <a:lstStyle/>
          <a:p>
            <a:pPr defTabSz="456917">
              <a:defRPr/>
            </a:pPr>
            <a:r>
              <a:rPr lang="en-US" dirty="0" smtClean="0">
                <a:ea typeface="+mj-ea"/>
                <a:cs typeface="+mj-cs"/>
              </a:rPr>
              <a:t>Grid: Metrics</a:t>
            </a:r>
            <a:endParaRPr lang="en-US" dirty="0">
              <a:ea typeface="+mj-ea"/>
              <a:cs typeface="+mj-cs"/>
            </a:endParaRPr>
          </a:p>
        </p:txBody>
      </p:sp>
      <p:graphicFrame>
        <p:nvGraphicFramePr>
          <p:cNvPr id="12" name="Table 11"/>
          <p:cNvGraphicFramePr>
            <a:graphicFrameLocks noGrp="1"/>
          </p:cNvGraphicFramePr>
          <p:nvPr/>
        </p:nvGraphicFramePr>
        <p:xfrm>
          <a:off x="1196975" y="911225"/>
          <a:ext cx="6804025" cy="1309689"/>
        </p:xfrm>
        <a:graphic>
          <a:graphicData uri="http://schemas.openxmlformats.org/drawingml/2006/table">
            <a:tbl>
              <a:tblPr/>
              <a:tblGrid>
                <a:gridCol w="3530600"/>
                <a:gridCol w="1898650"/>
                <a:gridCol w="1374775"/>
              </a:tblGrid>
              <a:tr h="300038">
                <a:tc>
                  <a:txBody>
                    <a:bodyPr/>
                    <a:lstStyle/>
                    <a:p>
                      <a:pPr marL="0" marR="0" lvl="0" indent="0" algn="ctr" defTabSz="1293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Pre-Existing Grid:</a:t>
                      </a: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Units</a:t>
                      </a: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endParaRPr kumimoji="0" lang="en-US" sz="1700" b="1" i="0" u="none" strike="noStrike" cap="none" normalizeH="0" baseline="0" smtClean="0">
                        <a:ln>
                          <a:noFill/>
                        </a:ln>
                        <a:solidFill>
                          <a:srgbClr val="000000"/>
                        </a:solidFill>
                        <a:effectLst/>
                        <a:latin typeface="Calibri" pitchFamily="34" charset="0"/>
                        <a:ea typeface="MS PGothic" pitchFamily="34" charset="-128"/>
                      </a:endParaRP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00038">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Pre-Existing MV line length</a:t>
                      </a: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kilometers</a:t>
                      </a: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1,505 </a:t>
                      </a: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42900">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Pre-existing connections (2010 Census)</a:t>
                      </a: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Households</a:t>
                      </a: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170,130</a:t>
                      </a: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66713">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Existing MV Line Length per HH </a:t>
                      </a: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meters</a:t>
                      </a: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8.8</a:t>
                      </a:r>
                    </a:p>
                  </a:txBody>
                  <a:tcPr marL="6697" marR="6697"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bl>
          </a:graphicData>
        </a:graphic>
      </p:graphicFrame>
      <p:graphicFrame>
        <p:nvGraphicFramePr>
          <p:cNvPr id="3" name="Table 2"/>
          <p:cNvGraphicFramePr>
            <a:graphicFrameLocks noGrp="1"/>
          </p:cNvGraphicFramePr>
          <p:nvPr/>
        </p:nvGraphicFramePr>
        <p:xfrm>
          <a:off x="1095375" y="2401888"/>
          <a:ext cx="7065963" cy="1870073"/>
        </p:xfrm>
        <a:graphic>
          <a:graphicData uri="http://schemas.openxmlformats.org/drawingml/2006/table">
            <a:tbl>
              <a:tblPr>
                <a:tableStyleId>{5C22544A-7EE6-4342-B048-85BDC9FD1C3A}</a:tableStyleId>
              </a:tblPr>
              <a:tblGrid>
                <a:gridCol w="3346613"/>
                <a:gridCol w="1354558"/>
                <a:gridCol w="1454114"/>
                <a:gridCol w="910678"/>
              </a:tblGrid>
              <a:tr h="299683">
                <a:tc>
                  <a:txBody>
                    <a:bodyPr/>
                    <a:lstStyle/>
                    <a:p>
                      <a:pPr marL="0" marR="0" indent="0" algn="ctr" defTabSz="1294738" rtl="0" eaLnBrk="1" fontAlgn="b" latinLnBrk="0" hangingPunct="1">
                        <a:lnSpc>
                          <a:spcPct val="100000"/>
                        </a:lnSpc>
                        <a:spcBef>
                          <a:spcPts val="0"/>
                        </a:spcBef>
                        <a:spcAft>
                          <a:spcPts val="0"/>
                        </a:spcAft>
                        <a:buClrTx/>
                        <a:buSzTx/>
                        <a:buFontTx/>
                        <a:buNone/>
                        <a:tabLst/>
                        <a:defRPr/>
                      </a:pPr>
                      <a:r>
                        <a:rPr lang="en-US" sz="1700" b="1" i="0" u="none" strike="noStrike" dirty="0" smtClean="0">
                          <a:solidFill>
                            <a:srgbClr val="000000"/>
                          </a:solidFill>
                          <a:effectLst/>
                          <a:latin typeface="+mn-lt"/>
                        </a:rPr>
                        <a:t>Scenario</a:t>
                      </a:r>
                      <a:r>
                        <a:rPr lang="en-US" sz="1700" b="1" i="0" u="none" strike="noStrike" baseline="0" dirty="0">
                          <a:solidFill>
                            <a:srgbClr val="000000"/>
                          </a:solidFill>
                          <a:effectLst/>
                          <a:latin typeface="Calibri"/>
                        </a:rPr>
                        <a:t> </a:t>
                      </a:r>
                      <a:r>
                        <a:rPr lang="en-US" sz="1700" b="1" i="0" u="none" strike="noStrike" baseline="0" dirty="0" smtClean="0">
                          <a:solidFill>
                            <a:srgbClr val="000000"/>
                          </a:solidFill>
                          <a:effectLst/>
                          <a:latin typeface="Calibri"/>
                        </a:rPr>
                        <a:t>Results</a:t>
                      </a:r>
                      <a:endParaRPr lang="en-US" sz="1700" b="1" i="0" u="none" strike="noStrike" dirty="0" smtClean="0">
                        <a:solidFill>
                          <a:srgbClr val="000000"/>
                        </a:solidFill>
                        <a:effectLst/>
                        <a:latin typeface="+mn-lt"/>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1" i="0" u="none" strike="noStrike" dirty="0" smtClean="0">
                          <a:solidFill>
                            <a:srgbClr val="000000"/>
                          </a:solidFill>
                          <a:effectLst/>
                          <a:latin typeface="Calibri"/>
                        </a:rPr>
                        <a:t>Units</a:t>
                      </a:r>
                      <a:endParaRPr lang="en-US" sz="1700" b="1"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1" i="0" u="none" strike="noStrike" dirty="0" smtClean="0">
                          <a:solidFill>
                            <a:srgbClr val="000000"/>
                          </a:solidFill>
                          <a:effectLst/>
                          <a:latin typeface="Calibri"/>
                        </a:rPr>
                        <a:t>480 kWh/yr</a:t>
                      </a:r>
                      <a:endParaRPr lang="en-US" sz="1700" b="1"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1" i="0" u="none" strike="noStrike" dirty="0" smtClean="0">
                          <a:solidFill>
                            <a:srgbClr val="000000"/>
                          </a:solidFill>
                          <a:effectLst/>
                          <a:latin typeface="Calibri"/>
                        </a:rPr>
                        <a:t>240 kWh</a:t>
                      </a:r>
                      <a:endParaRPr lang="en-US" sz="1700" b="1"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9683">
                <a:tc>
                  <a:txBody>
                    <a:bodyPr/>
                    <a:lstStyle/>
                    <a:p>
                      <a:pPr algn="l" fontAlgn="b"/>
                      <a:r>
                        <a:rPr lang="en-US" sz="1700" u="none" strike="noStrike" dirty="0">
                          <a:effectLst/>
                        </a:rPr>
                        <a:t>Proposed MV line length</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kilometers</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u="none" strike="noStrike" dirty="0" smtClean="0">
                          <a:effectLst/>
                        </a:rPr>
                        <a:t>1,934</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94</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8473">
                <a:tc>
                  <a:txBody>
                    <a:bodyPr/>
                    <a:lstStyle/>
                    <a:p>
                      <a:pPr algn="l" fontAlgn="b"/>
                      <a:r>
                        <a:rPr lang="en-US" sz="1700" u="none" strike="noStrike" dirty="0">
                          <a:effectLst/>
                        </a:rPr>
                        <a:t>Proposed new grid connections</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Households</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u="none" strike="noStrike" dirty="0" smtClean="0">
                          <a:effectLst/>
                        </a:rPr>
                        <a:t>166,141 </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19,400</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4078">
                <a:tc>
                  <a:txBody>
                    <a:bodyPr/>
                    <a:lstStyle/>
                    <a:p>
                      <a:pPr algn="l" fontAlgn="b"/>
                      <a:r>
                        <a:rPr lang="en-US" sz="1700" u="none" strike="noStrike" dirty="0">
                          <a:effectLst/>
                        </a:rPr>
                        <a:t>Proposed MV line per new </a:t>
                      </a:r>
                      <a:r>
                        <a:rPr lang="en-US" sz="1700" u="none" strike="noStrike" dirty="0" smtClean="0">
                          <a:effectLst/>
                        </a:rPr>
                        <a:t>HH</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meters</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u="none" strike="noStrike" dirty="0">
                          <a:effectLst/>
                        </a:rPr>
                        <a:t>11.6</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4.8</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4078">
                <a:tc>
                  <a:txBody>
                    <a:bodyPr/>
                    <a:lstStyle/>
                    <a:p>
                      <a:pPr algn="l" fontAlgn="b"/>
                      <a:r>
                        <a:rPr lang="en-US" sz="1700" b="0" i="0" u="none" strike="noStrike" dirty="0" smtClean="0">
                          <a:solidFill>
                            <a:srgbClr val="000000"/>
                          </a:solidFill>
                          <a:effectLst/>
                          <a:latin typeface="Calibri"/>
                        </a:rPr>
                        <a:t>Proposed Total New Capacity</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MW</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21.8</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1.3</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4078">
                <a:tc>
                  <a:txBody>
                    <a:bodyPr/>
                    <a:lstStyle/>
                    <a:p>
                      <a:pPr algn="l" fontAlgn="b"/>
                      <a:r>
                        <a:rPr lang="en-US" sz="1700" b="0" i="0" u="none" strike="noStrike" dirty="0" smtClean="0">
                          <a:solidFill>
                            <a:srgbClr val="000000"/>
                          </a:solidFill>
                          <a:effectLst/>
                          <a:latin typeface="Calibri"/>
                        </a:rPr>
                        <a:t>Proposed New Capacity per HH</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kW</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0.130</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0.065</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3" name="Table 12"/>
          <p:cNvGraphicFramePr>
            <a:graphicFrameLocks noGrp="1"/>
          </p:cNvGraphicFramePr>
          <p:nvPr/>
        </p:nvGraphicFramePr>
        <p:xfrm>
          <a:off x="179388" y="4394200"/>
          <a:ext cx="8839200" cy="1975905"/>
        </p:xfrm>
        <a:graphic>
          <a:graphicData uri="http://schemas.openxmlformats.org/drawingml/2006/table">
            <a:tbl>
              <a:tblPr/>
              <a:tblGrid>
                <a:gridCol w="3910012"/>
                <a:gridCol w="1662113"/>
                <a:gridCol w="1017587"/>
                <a:gridCol w="1374775"/>
                <a:gridCol w="874713"/>
              </a:tblGrid>
              <a:tr h="387350">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Scenario Results</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480 kWh/yr</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c gridSpan="2">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240 kWh/yr</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r>
              <a:tr h="525463">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 Grid Costs</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Total</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per new HH conn.</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Total</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per new HH conn.</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265113">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Total Initial cost for grid network (MV+LV)</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chemeClr val="tx1"/>
                          </a:solidFill>
                          <a:effectLst/>
                          <a:latin typeface="Calibri" pitchFamily="34" charset="0"/>
                          <a:ea typeface="MS PGothic" pitchFamily="34" charset="-128"/>
                        </a:rPr>
                        <a:t>$163,479,151</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Calibri" pitchFamily="34" charset="0"/>
                          <a:ea typeface="MS PGothic" pitchFamily="34" charset="-128"/>
                        </a:rPr>
                        <a:t>$984</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$14,337,188</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$736</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265113">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    for MV grid network</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$53,638,088</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$323</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$1,904,402</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$98</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265113">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    for LV, Svc Drop, HH wiring</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$109,841,063</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$661</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$12,432,786</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$638</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265113">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Total levelized cost for Grid power</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$0.63 / kWh</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c gridSpan="2">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$0.72  / kWh</a:t>
                      </a:r>
                    </a:p>
                  </a:txBody>
                  <a:tcPr marL="6696" marR="6696" marT="669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r>
            </a:tbl>
          </a:graphicData>
        </a:graphic>
      </p:graphicFrame>
      <p:sp>
        <p:nvSpPr>
          <p:cNvPr id="11" name="Slide Number Placeholder 10"/>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BC21CB0A-8B8A-4DCD-98F5-7EA8B4DF3DB2}" type="slidenum">
              <a:rPr lang="en-US" sz="1200">
                <a:solidFill>
                  <a:srgbClr val="595959"/>
                </a:solidFill>
              </a:rPr>
              <a:pPr eaLnBrk="1" hangingPunct="1"/>
              <a:t>23</a:t>
            </a:fld>
            <a:endParaRPr lang="en-US" sz="1200">
              <a:solidFill>
                <a:srgbClr val="595959"/>
              </a:solidFill>
            </a:endParaRPr>
          </a:p>
        </p:txBody>
      </p:sp>
    </p:spTree>
    <p:extLst>
      <p:ext uri="{BB962C8B-B14F-4D97-AF65-F5344CB8AC3E}">
        <p14:creationId xmlns:p14="http://schemas.microsoft.com/office/powerpoint/2010/main" val="5015887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457200" y="482600"/>
            <a:ext cx="8229600" cy="411163"/>
          </a:xfrm>
        </p:spPr>
        <p:txBody>
          <a:bodyPr/>
          <a:lstStyle/>
          <a:p>
            <a:r>
              <a:rPr lang="en-US" sz="3100" smtClean="0"/>
              <a:t>Solar Mini-Grid: Metrics</a:t>
            </a:r>
          </a:p>
        </p:txBody>
      </p:sp>
      <p:sp>
        <p:nvSpPr>
          <p:cNvPr id="62466" name="Title 1"/>
          <p:cNvSpPr txBox="1">
            <a:spLocks/>
          </p:cNvSpPr>
          <p:nvPr/>
        </p:nvSpPr>
        <p:spPr bwMode="auto">
          <a:xfrm>
            <a:off x="392113" y="2357438"/>
            <a:ext cx="82296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nchor="ctr"/>
          <a:lstStyle>
            <a:lvl1pPr defTabSz="646113" eaLnBrk="0" hangingPunct="0">
              <a:defRPr sz="2400">
                <a:solidFill>
                  <a:schemeClr val="tx1"/>
                </a:solidFill>
                <a:latin typeface="Calibri" pitchFamily="34" charset="0"/>
                <a:ea typeface="MS PGothic" pitchFamily="34" charset="-128"/>
              </a:defRPr>
            </a:lvl1pPr>
            <a:lvl2pPr marL="742950" indent="-285750" defTabSz="646113" eaLnBrk="0" hangingPunct="0">
              <a:defRPr sz="2400">
                <a:solidFill>
                  <a:schemeClr val="tx1"/>
                </a:solidFill>
                <a:latin typeface="Calibri" pitchFamily="34" charset="0"/>
                <a:ea typeface="MS PGothic" pitchFamily="34" charset="-128"/>
              </a:defRPr>
            </a:lvl2pPr>
            <a:lvl3pPr marL="1143000" indent="-228600" defTabSz="646113" eaLnBrk="0" hangingPunct="0">
              <a:defRPr sz="2400">
                <a:solidFill>
                  <a:schemeClr val="tx1"/>
                </a:solidFill>
                <a:latin typeface="Calibri" pitchFamily="34" charset="0"/>
                <a:ea typeface="MS PGothic" pitchFamily="34" charset="-128"/>
              </a:defRPr>
            </a:lvl3pPr>
            <a:lvl4pPr marL="1600200" indent="-228600" defTabSz="646113" eaLnBrk="0" hangingPunct="0">
              <a:defRPr sz="2400">
                <a:solidFill>
                  <a:schemeClr val="tx1"/>
                </a:solidFill>
                <a:latin typeface="Calibri" pitchFamily="34" charset="0"/>
                <a:ea typeface="MS PGothic" pitchFamily="34" charset="-128"/>
              </a:defRPr>
            </a:lvl4pPr>
            <a:lvl5pPr marL="2057400" indent="-228600" defTabSz="646113" eaLnBrk="0" hangingPunct="0">
              <a:defRPr sz="2400">
                <a:solidFill>
                  <a:schemeClr val="tx1"/>
                </a:solidFill>
                <a:latin typeface="Calibri" pitchFamily="34" charset="0"/>
                <a:ea typeface="MS PGothic" pitchFamily="34" charset="-128"/>
              </a:defRPr>
            </a:lvl5pPr>
            <a:lvl6pPr marL="25146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fontAlgn="base" hangingPunct="1">
              <a:spcBef>
                <a:spcPct val="0"/>
              </a:spcBef>
              <a:spcAft>
                <a:spcPct val="0"/>
              </a:spcAft>
            </a:pPr>
            <a:r>
              <a:rPr lang="en-US" sz="3100">
                <a:solidFill>
                  <a:srgbClr val="000000"/>
                </a:solidFill>
              </a:rPr>
              <a:t>Solar Mini-Grid: Costs</a:t>
            </a:r>
          </a:p>
        </p:txBody>
      </p:sp>
      <p:graphicFrame>
        <p:nvGraphicFramePr>
          <p:cNvPr id="13" name="Table 12"/>
          <p:cNvGraphicFramePr>
            <a:graphicFrameLocks noGrp="1"/>
          </p:cNvGraphicFramePr>
          <p:nvPr/>
        </p:nvGraphicFramePr>
        <p:xfrm>
          <a:off x="820738" y="911225"/>
          <a:ext cx="7448549" cy="1063624"/>
        </p:xfrm>
        <a:graphic>
          <a:graphicData uri="http://schemas.openxmlformats.org/drawingml/2006/table">
            <a:tbl>
              <a:tblPr>
                <a:tableStyleId>{5C22544A-7EE6-4342-B048-85BDC9FD1C3A}</a:tableStyleId>
              </a:tblPr>
              <a:tblGrid>
                <a:gridCol w="3529086"/>
                <a:gridCol w="1239144"/>
                <a:gridCol w="1239144"/>
                <a:gridCol w="1441175"/>
              </a:tblGrid>
              <a:tr h="265906">
                <a:tc>
                  <a:txBody>
                    <a:bodyPr/>
                    <a:lstStyle/>
                    <a:p>
                      <a:pPr algn="ctr" fontAlgn="b"/>
                      <a:r>
                        <a:rPr lang="en-US" sz="1700" b="1" i="0" u="none" strike="noStrike" dirty="0" smtClean="0">
                          <a:solidFill>
                            <a:srgbClr val="000000"/>
                          </a:solidFill>
                          <a:effectLst/>
                          <a:latin typeface="Calibri"/>
                        </a:rPr>
                        <a:t>Scenario Results</a:t>
                      </a:r>
                      <a:endParaRPr lang="en-US" sz="1700" b="1"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1" i="0" u="none" strike="noStrike" dirty="0" smtClean="0">
                          <a:solidFill>
                            <a:srgbClr val="000000"/>
                          </a:solidFill>
                          <a:effectLst/>
                          <a:latin typeface="+mn-lt"/>
                        </a:rPr>
                        <a:t>480 kWh/</a:t>
                      </a:r>
                      <a:r>
                        <a:rPr lang="en-US" sz="1700" b="1" i="0" u="none" strike="noStrike" dirty="0" err="1" smtClean="0">
                          <a:solidFill>
                            <a:srgbClr val="000000"/>
                          </a:solidFill>
                          <a:effectLst/>
                          <a:latin typeface="+mn-lt"/>
                        </a:rPr>
                        <a:t>yr</a:t>
                      </a:r>
                      <a:endParaRPr lang="en-US" sz="1700" b="1" i="0" u="none" strike="noStrike" dirty="0">
                        <a:solidFill>
                          <a:srgbClr val="000000"/>
                        </a:solidFill>
                        <a:effectLst/>
                        <a:latin typeface="+mn-lt"/>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1" i="0" u="none" strike="noStrike" dirty="0" smtClean="0">
                          <a:solidFill>
                            <a:srgbClr val="000000"/>
                          </a:solidFill>
                          <a:effectLst/>
                          <a:latin typeface="+mn-lt"/>
                        </a:rPr>
                        <a:t>240 kWh/</a:t>
                      </a:r>
                      <a:r>
                        <a:rPr lang="en-US" sz="1700" b="1" i="0" u="none" strike="noStrike" dirty="0" err="1" smtClean="0">
                          <a:solidFill>
                            <a:srgbClr val="000000"/>
                          </a:solidFill>
                          <a:effectLst/>
                          <a:latin typeface="+mn-lt"/>
                        </a:rPr>
                        <a:t>yr</a:t>
                      </a:r>
                      <a:endParaRPr lang="en-US" sz="1700" b="1" i="0" u="none" strike="noStrike" dirty="0">
                        <a:solidFill>
                          <a:srgbClr val="000000"/>
                        </a:solidFill>
                        <a:effectLst/>
                        <a:latin typeface="+mn-lt"/>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1" i="0" u="none" strike="noStrike" dirty="0" smtClean="0">
                          <a:solidFill>
                            <a:srgbClr val="000000"/>
                          </a:solidFill>
                          <a:effectLst/>
                          <a:latin typeface="Calibri"/>
                        </a:rPr>
                        <a:t>Unit</a:t>
                      </a:r>
                      <a:endParaRPr lang="en-US" sz="1700" b="1"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5906">
                <a:tc>
                  <a:txBody>
                    <a:bodyPr/>
                    <a:lstStyle/>
                    <a:p>
                      <a:pPr algn="l" fontAlgn="b"/>
                      <a:r>
                        <a:rPr lang="en-US" sz="1700" u="none" strike="noStrike" dirty="0">
                          <a:effectLst/>
                        </a:rPr>
                        <a:t>Proposed Total Capacity of Mini-Grids</a:t>
                      </a:r>
                      <a:endParaRPr lang="en-US" sz="1700" b="0"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smtClean="0">
                          <a:effectLst/>
                        </a:rPr>
                        <a:t>35</a:t>
                      </a:r>
                      <a:endParaRPr lang="en-US" sz="1700" b="0"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49</a:t>
                      </a:r>
                      <a:endParaRPr lang="en-US" sz="1700" b="0"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M</a:t>
                      </a:r>
                      <a:r>
                        <a:rPr lang="en-US" sz="1700" u="none" strike="noStrike" dirty="0" smtClean="0">
                          <a:effectLst/>
                        </a:rPr>
                        <a:t>W</a:t>
                      </a:r>
                      <a:endParaRPr lang="en-US" sz="1700" b="0"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5906">
                <a:tc>
                  <a:txBody>
                    <a:bodyPr/>
                    <a:lstStyle/>
                    <a:p>
                      <a:pPr algn="l" fontAlgn="b"/>
                      <a:r>
                        <a:rPr lang="en-US" sz="1700" u="none" strike="noStrike">
                          <a:effectLst/>
                        </a:rPr>
                        <a:t>Proposed new mini-grid connections</a:t>
                      </a:r>
                      <a:endParaRPr lang="en-US" sz="1700" b="0" i="0" u="none" strike="noStrike">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smtClean="0">
                          <a:effectLst/>
                        </a:rPr>
                        <a:t>84,430 </a:t>
                      </a:r>
                      <a:endParaRPr lang="en-US" sz="1700" b="0"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215,840</a:t>
                      </a:r>
                      <a:endParaRPr lang="en-US" sz="1700" b="0"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Households</a:t>
                      </a:r>
                      <a:endParaRPr lang="en-US" sz="1700" b="0"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5906">
                <a:tc>
                  <a:txBody>
                    <a:bodyPr/>
                    <a:lstStyle/>
                    <a:p>
                      <a:pPr algn="l" fontAlgn="b"/>
                      <a:r>
                        <a:rPr lang="en-US" sz="1700" u="none" strike="noStrike">
                          <a:effectLst/>
                        </a:rPr>
                        <a:t>Proposed Capacity per HH</a:t>
                      </a:r>
                      <a:endParaRPr lang="en-US" sz="1700" b="0" i="0" u="none" strike="noStrike">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smtClean="0">
                          <a:effectLst/>
                        </a:rPr>
                        <a:t>416</a:t>
                      </a:r>
                      <a:endParaRPr lang="en-US" sz="1700" b="0"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225</a:t>
                      </a:r>
                      <a:endParaRPr lang="en-US" sz="1700" b="0"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W/HH</a:t>
                      </a:r>
                      <a:endParaRPr lang="en-US" sz="1700" b="0" i="0" u="none" strike="noStrike" dirty="0">
                        <a:solidFill>
                          <a:srgbClr val="000000"/>
                        </a:solidFill>
                        <a:effectLst/>
                        <a:latin typeface="Calibri"/>
                      </a:endParaRPr>
                    </a:p>
                  </a:txBody>
                  <a:tcPr marL="6698" marR="6698" marT="66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4" name="Table 13"/>
          <p:cNvGraphicFramePr>
            <a:graphicFrameLocks noGrp="1"/>
          </p:cNvGraphicFramePr>
          <p:nvPr/>
        </p:nvGraphicFramePr>
        <p:xfrm>
          <a:off x="179388" y="3054350"/>
          <a:ext cx="8839200" cy="1922465"/>
        </p:xfrm>
        <a:graphic>
          <a:graphicData uri="http://schemas.openxmlformats.org/drawingml/2006/table">
            <a:tbl>
              <a:tblPr/>
              <a:tblGrid>
                <a:gridCol w="3910012"/>
                <a:gridCol w="1447800"/>
                <a:gridCol w="1017588"/>
                <a:gridCol w="1446212"/>
                <a:gridCol w="1017588"/>
              </a:tblGrid>
              <a:tr h="285750">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Scenario Results</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480 kWh/yr</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c gridSpan="2">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240 kWh/yr</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r>
              <a:tr h="563563">
                <a:tc>
                  <a:txBody>
                    <a:bodyPr/>
                    <a:lstStyle/>
                    <a:p>
                      <a:pPr marL="0" marR="0" lvl="0" indent="0" algn="l" defTabSz="912813" rtl="0" eaLnBrk="1" fontAlgn="b" latinLnBrk="0" hangingPunct="1">
                        <a:lnSpc>
                          <a:spcPct val="100000"/>
                        </a:lnSpc>
                        <a:spcBef>
                          <a:spcPct val="0"/>
                        </a:spcBef>
                        <a:spcAft>
                          <a:spcPct val="0"/>
                        </a:spcAft>
                        <a:buClrTx/>
                        <a:buSzTx/>
                        <a:buFontTx/>
                        <a:buNone/>
                        <a:tabLst/>
                      </a:pPr>
                      <a:endParaRPr kumimoji="0" lang="en-US" sz="1700" b="0" i="0" u="none" strike="noStrike" cap="none" normalizeH="0" baseline="0" smtClean="0">
                        <a:ln>
                          <a:noFill/>
                        </a:ln>
                        <a:solidFill>
                          <a:srgbClr val="000000"/>
                        </a:solidFill>
                        <a:effectLst/>
                        <a:latin typeface="Calibri" pitchFamily="34" charset="0"/>
                        <a:ea typeface="MS PGothic" pitchFamily="34" charset="-128"/>
                      </a:endParaRP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Total</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per new HH conn.</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Total</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Calibri" pitchFamily="34" charset="0"/>
                          <a:ea typeface="MS PGothic" pitchFamily="34" charset="-128"/>
                        </a:rPr>
                        <a:t>per new HH conn.</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268288">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Total Initial cost for system</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$94,032,500</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FF0000"/>
                          </a:solidFill>
                          <a:effectLst/>
                          <a:latin typeface="Calibri" pitchFamily="34" charset="0"/>
                          <a:ea typeface="MS PGothic" pitchFamily="34" charset="-128"/>
                        </a:rPr>
                        <a:t>$1,114</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$149,769,300</a:t>
                      </a:r>
                    </a:p>
                  </a:txBody>
                  <a:tcPr marL="8929" marR="8929" marT="8931"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chemeClr val="tx1"/>
                          </a:solidFill>
                          <a:effectLst/>
                          <a:latin typeface="Calibri" pitchFamily="34" charset="0"/>
                          <a:ea typeface="MS PGothic" pitchFamily="34" charset="-128"/>
                        </a:rPr>
                        <a:t>$694</a:t>
                      </a:r>
                    </a:p>
                  </a:txBody>
                  <a:tcPr marL="8929" marR="8929" marT="8931"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268288">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System discounted cost</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$366,324,716</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$4,339</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$509,826,782</a:t>
                      </a:r>
                    </a:p>
                  </a:txBody>
                  <a:tcPr marL="8929" marR="8929" marT="8931"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chemeClr val="tx1"/>
                          </a:solidFill>
                          <a:effectLst/>
                          <a:latin typeface="Calibri" pitchFamily="34" charset="0"/>
                          <a:ea typeface="MS PGothic" pitchFamily="34" charset="-128"/>
                        </a:rPr>
                        <a:t>$2,362</a:t>
                      </a:r>
                    </a:p>
                  </a:txBody>
                  <a:tcPr marL="8929" marR="8929" marT="8931"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268288">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Total demand met by mini-grid (in kWh)</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502,893,767</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5,956 </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 642,808,188 </a:t>
                      </a:r>
                    </a:p>
                  </a:txBody>
                  <a:tcPr marL="8929" marR="8929" marT="8931"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chemeClr val="tx1"/>
                          </a:solidFill>
                          <a:effectLst/>
                          <a:latin typeface="Calibri" pitchFamily="34" charset="0"/>
                          <a:ea typeface="MS PGothic" pitchFamily="34" charset="-128"/>
                        </a:rPr>
                        <a:t> 2,978 </a:t>
                      </a:r>
                    </a:p>
                  </a:txBody>
                  <a:tcPr marL="8929" marR="8929" marT="8931"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268288">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Total levelized cost per kWH for Grid power</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$0.76 /kWh</a:t>
                      </a:r>
                    </a:p>
                  </a:txBody>
                  <a:tcPr marL="6696" marR="6696" marT="6698"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c gridSpan="2">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$0.83 /kWh</a:t>
                      </a:r>
                    </a:p>
                  </a:txBody>
                  <a:tcPr marL="8929" marR="8929" marT="8931"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r>
            </a:tbl>
          </a:graphicData>
        </a:graphic>
      </p:graphicFrame>
      <p:sp>
        <p:nvSpPr>
          <p:cNvPr id="62534" name="TextBox 4"/>
          <p:cNvSpPr txBox="1">
            <a:spLocks noChangeArrowheads="1"/>
          </p:cNvSpPr>
          <p:nvPr/>
        </p:nvSpPr>
        <p:spPr bwMode="auto">
          <a:xfrm>
            <a:off x="339725" y="5465763"/>
            <a:ext cx="846455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defTabSz="912813" eaLnBrk="1" fontAlgn="base" hangingPunct="1">
              <a:spcBef>
                <a:spcPct val="0"/>
              </a:spcBef>
              <a:spcAft>
                <a:spcPct val="0"/>
              </a:spcAft>
            </a:pPr>
            <a:r>
              <a:rPr lang="en-US" sz="1800">
                <a:solidFill>
                  <a:srgbClr val="000000"/>
                </a:solidFill>
              </a:rPr>
              <a:t>10% of the kWh from diesel backup for solar mini-grids brings reliability from 80% to 90% </a:t>
            </a:r>
          </a:p>
        </p:txBody>
      </p:sp>
      <p:sp>
        <p:nvSpPr>
          <p:cNvPr id="11" name="Slide Number Placeholder 10"/>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1DC6E554-93D1-4347-9206-6E5312DDD15F}" type="slidenum">
              <a:rPr lang="en-US" sz="1200">
                <a:solidFill>
                  <a:srgbClr val="595959"/>
                </a:solidFill>
              </a:rPr>
              <a:pPr eaLnBrk="1" hangingPunct="1"/>
              <a:t>24</a:t>
            </a:fld>
            <a:endParaRPr lang="en-US" sz="1200">
              <a:solidFill>
                <a:srgbClr val="595959"/>
              </a:solidFill>
            </a:endParaRPr>
          </a:p>
        </p:txBody>
      </p:sp>
    </p:spTree>
    <p:extLst>
      <p:ext uri="{BB962C8B-B14F-4D97-AF65-F5344CB8AC3E}">
        <p14:creationId xmlns:p14="http://schemas.microsoft.com/office/powerpoint/2010/main" val="32067043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500063" y="374650"/>
            <a:ext cx="8229600" cy="411163"/>
          </a:xfrm>
        </p:spPr>
        <p:txBody>
          <a:bodyPr/>
          <a:lstStyle/>
          <a:p>
            <a:r>
              <a:rPr lang="en-US" sz="2800" smtClean="0"/>
              <a:t>Solar Home Systems: Metrics and Costs</a:t>
            </a:r>
          </a:p>
        </p:txBody>
      </p:sp>
      <p:graphicFrame>
        <p:nvGraphicFramePr>
          <p:cNvPr id="12" name="Table 11"/>
          <p:cNvGraphicFramePr>
            <a:graphicFrameLocks noGrp="1"/>
          </p:cNvGraphicFramePr>
          <p:nvPr/>
        </p:nvGraphicFramePr>
        <p:xfrm>
          <a:off x="179388" y="976313"/>
          <a:ext cx="8839199" cy="1333500"/>
        </p:xfrm>
        <a:graphic>
          <a:graphicData uri="http://schemas.openxmlformats.org/drawingml/2006/table">
            <a:tbl>
              <a:tblPr>
                <a:tableStyleId>{5C22544A-7EE6-4342-B048-85BDC9FD1C3A}</a:tableStyleId>
              </a:tblPr>
              <a:tblGrid>
                <a:gridCol w="3214255"/>
                <a:gridCol w="1392843"/>
                <a:gridCol w="1607128"/>
                <a:gridCol w="1446414"/>
                <a:gridCol w="1178559"/>
              </a:tblGrid>
              <a:tr h="535938">
                <a:tc>
                  <a:txBody>
                    <a:bodyPr/>
                    <a:lstStyle/>
                    <a:p>
                      <a:pPr algn="ctr" fontAlgn="b"/>
                      <a:r>
                        <a:rPr lang="en-US" sz="1700" b="1" i="0" u="none" strike="noStrike" dirty="0" smtClean="0">
                          <a:solidFill>
                            <a:srgbClr val="000000"/>
                          </a:solidFill>
                          <a:effectLst/>
                          <a:latin typeface="+mn-lt"/>
                        </a:rPr>
                        <a:t>Scenario Results</a:t>
                      </a:r>
                      <a:endParaRPr lang="en-US" sz="1700" b="1" i="0" u="none" strike="noStrike" dirty="0">
                        <a:solidFill>
                          <a:srgbClr val="000000"/>
                        </a:solidFill>
                        <a:effectLst/>
                        <a:latin typeface="+mn-lt"/>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b"/>
                      <a:r>
                        <a:rPr lang="en-US" sz="1700" b="1" i="0" u="none" strike="noStrike" dirty="0" smtClean="0">
                          <a:solidFill>
                            <a:srgbClr val="000000"/>
                          </a:solidFill>
                          <a:effectLst/>
                          <a:latin typeface="+mn-lt"/>
                        </a:rPr>
                        <a:t>480 kWh/</a:t>
                      </a:r>
                      <a:r>
                        <a:rPr lang="en-US" sz="1700" b="1" i="0" u="none" strike="noStrike" dirty="0" err="1" smtClean="0">
                          <a:solidFill>
                            <a:srgbClr val="000000"/>
                          </a:solidFill>
                          <a:effectLst/>
                          <a:latin typeface="+mn-lt"/>
                        </a:rPr>
                        <a:t>yr</a:t>
                      </a:r>
                      <a:endParaRPr lang="en-US" sz="1700" b="1" i="0" u="none" strike="noStrike" dirty="0">
                        <a:solidFill>
                          <a:srgbClr val="000000"/>
                        </a:solidFill>
                        <a:effectLst/>
                        <a:latin typeface="+mn-lt"/>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b"/>
                      <a:endParaRPr lang="en-US" sz="28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b"/>
                      <a:r>
                        <a:rPr lang="en-US" sz="1700" b="1" i="0" u="none" strike="noStrike" dirty="0" smtClean="0">
                          <a:solidFill>
                            <a:srgbClr val="000000"/>
                          </a:solidFill>
                          <a:effectLst/>
                          <a:latin typeface="+mn-lt"/>
                        </a:rPr>
                        <a:t>240 kWh/</a:t>
                      </a:r>
                      <a:r>
                        <a:rPr lang="en-US" sz="1700" b="1" i="0" u="none" strike="noStrike" dirty="0" err="1" smtClean="0">
                          <a:solidFill>
                            <a:srgbClr val="000000"/>
                          </a:solidFill>
                          <a:effectLst/>
                          <a:latin typeface="+mn-lt"/>
                        </a:rPr>
                        <a:t>yr</a:t>
                      </a:r>
                      <a:endParaRPr lang="en-US" sz="1700" b="1" i="0" u="none" strike="noStrike" dirty="0">
                        <a:solidFill>
                          <a:srgbClr val="000000"/>
                        </a:solidFill>
                        <a:effectLst/>
                        <a:latin typeface="+mn-lt"/>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b"/>
                      <a:endParaRPr lang="en-US" sz="28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5854">
                <a:tc>
                  <a:txBody>
                    <a:bodyPr/>
                    <a:lstStyle/>
                    <a:p>
                      <a:pPr algn="l" fontAlgn="b"/>
                      <a:r>
                        <a:rPr lang="en-US" sz="1700" u="none" strike="noStrike" dirty="0">
                          <a:effectLst/>
                        </a:rPr>
                        <a:t>Proposed Total watts of SHS</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smtClean="0">
                          <a:effectLst/>
                        </a:rPr>
                        <a:t>946 </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kW</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3,197</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kW</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5854">
                <a:tc>
                  <a:txBody>
                    <a:bodyPr/>
                    <a:lstStyle/>
                    <a:p>
                      <a:pPr algn="l" fontAlgn="b"/>
                      <a:r>
                        <a:rPr lang="en-US" sz="1700" u="none" strike="noStrike" dirty="0">
                          <a:effectLst/>
                        </a:rPr>
                        <a:t>Proposed new </a:t>
                      </a:r>
                      <a:r>
                        <a:rPr lang="en-US" sz="1700" u="none" strike="noStrike" dirty="0" smtClean="0">
                          <a:effectLst/>
                        </a:rPr>
                        <a:t>SHS </a:t>
                      </a:r>
                      <a:r>
                        <a:rPr lang="en-US" sz="1700" u="none" strike="noStrike" dirty="0">
                          <a:effectLst/>
                        </a:rPr>
                        <a:t>connections</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smtClean="0">
                          <a:effectLst/>
                        </a:rPr>
                        <a:t>2,649 </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Households</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17,907</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Households</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5854">
                <a:tc>
                  <a:txBody>
                    <a:bodyPr/>
                    <a:lstStyle/>
                    <a:p>
                      <a:pPr algn="l" fontAlgn="b"/>
                      <a:r>
                        <a:rPr lang="en-US" sz="1700" u="none" strike="noStrike" dirty="0">
                          <a:effectLst/>
                        </a:rPr>
                        <a:t>Proposed </a:t>
                      </a:r>
                      <a:r>
                        <a:rPr lang="en-US" sz="1700" u="none" strike="noStrike" dirty="0" smtClean="0">
                          <a:effectLst/>
                        </a:rPr>
                        <a:t>Size </a:t>
                      </a:r>
                      <a:r>
                        <a:rPr lang="en-US" sz="1700" u="none" strike="noStrike" dirty="0">
                          <a:effectLst/>
                        </a:rPr>
                        <a:t>for each SHS</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smtClean="0">
                          <a:effectLst/>
                        </a:rPr>
                        <a:t>356</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W/HH</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b="0" i="0" u="none" strike="noStrike" dirty="0" smtClean="0">
                          <a:solidFill>
                            <a:srgbClr val="000000"/>
                          </a:solidFill>
                          <a:effectLst/>
                          <a:latin typeface="Calibri"/>
                        </a:rPr>
                        <a:t>179</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700" u="none" strike="noStrike" dirty="0">
                          <a:effectLst/>
                        </a:rPr>
                        <a:t>W/HH</a:t>
                      </a:r>
                      <a:endParaRPr lang="en-US" sz="1700" b="0" i="0" u="none" strike="noStrike" dirty="0">
                        <a:solidFill>
                          <a:srgbClr val="000000"/>
                        </a:solidFill>
                        <a:effectLst/>
                        <a:latin typeface="Calibri"/>
                      </a:endParaRPr>
                    </a:p>
                  </a:txBody>
                  <a:tcPr marL="6696" marR="6696" marT="66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3" name="Table 12"/>
          <p:cNvGraphicFramePr>
            <a:graphicFrameLocks noGrp="1"/>
          </p:cNvGraphicFramePr>
          <p:nvPr/>
        </p:nvGraphicFramePr>
        <p:xfrm>
          <a:off x="179388" y="4033838"/>
          <a:ext cx="8624887" cy="2023140"/>
        </p:xfrm>
        <a:graphic>
          <a:graphicData uri="http://schemas.openxmlformats.org/drawingml/2006/table">
            <a:tbl>
              <a:tblPr/>
              <a:tblGrid>
                <a:gridCol w="3106737"/>
                <a:gridCol w="1554163"/>
                <a:gridCol w="1285875"/>
                <a:gridCol w="1338262"/>
                <a:gridCol w="1339850"/>
              </a:tblGrid>
              <a:tr h="265113">
                <a:tc>
                  <a:txBody>
                    <a:bodyPr/>
                    <a:lstStyle/>
                    <a:p>
                      <a:pPr marL="0" marR="0" lvl="0" indent="0" algn="l" defTabSz="1293813" rtl="0" eaLnBrk="1" fontAlgn="b" latinLnBrk="0" hangingPunct="1">
                        <a:lnSpc>
                          <a:spcPct val="100000"/>
                        </a:lnSpc>
                        <a:spcBef>
                          <a:spcPct val="0"/>
                        </a:spcBef>
                        <a:spcAft>
                          <a:spcPct val="0"/>
                        </a:spcAft>
                        <a:buClrTx/>
                        <a:buSzTx/>
                        <a:buFontTx/>
                        <a:buNone/>
                        <a:tabLst/>
                      </a:pPr>
                      <a:endParaRPr kumimoji="0" lang="en-US" sz="1700" b="1" i="0" u="none" strike="noStrike" cap="none" normalizeH="0" baseline="0" smtClean="0">
                        <a:ln>
                          <a:noFill/>
                        </a:ln>
                        <a:solidFill>
                          <a:srgbClr val="000000"/>
                        </a:solidFill>
                        <a:effectLst/>
                        <a:latin typeface="Calibri" pitchFamily="34" charset="0"/>
                        <a:ea typeface="MS PGothic" pitchFamily="34" charset="-128"/>
                      </a:endParaRP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480 kWh/yr</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c gridSpan="2">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240 kWh/yr</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r>
              <a:tr h="609600">
                <a:tc>
                  <a:txBody>
                    <a:bodyPr/>
                    <a:lstStyle/>
                    <a:p>
                      <a:pPr marL="0" marR="0" lvl="0" indent="0" algn="l" defTabSz="1293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 Scenario Results</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Total</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per new HH conn.</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000000"/>
                          </a:solidFill>
                          <a:effectLst/>
                          <a:latin typeface="Calibri" pitchFamily="34" charset="0"/>
                          <a:ea typeface="MS PGothic" pitchFamily="34" charset="-128"/>
                        </a:rPr>
                        <a:t>Total</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Calibri" pitchFamily="34" charset="0"/>
                          <a:ea typeface="MS PGothic" pitchFamily="34" charset="-128"/>
                        </a:rPr>
                        <a:t>per new HH conn.</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01625">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Total Initial cost for system</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$5,321,274</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$2,009</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$17,992,857</a:t>
                      </a:r>
                    </a:p>
                  </a:txBody>
                  <a:tcPr marL="8929" marR="8929" marT="89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chemeClr val="tx1"/>
                          </a:solidFill>
                          <a:effectLst/>
                          <a:latin typeface="Calibri" pitchFamily="34" charset="0"/>
                          <a:ea typeface="MS PGothic" pitchFamily="34" charset="-128"/>
                        </a:rPr>
                        <a:t>$1,005</a:t>
                      </a:r>
                    </a:p>
                  </a:txBody>
                  <a:tcPr marL="8929" marR="8929" marT="89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09563">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System discounted cost</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$18,141,961</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$6,849</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$61,343,525</a:t>
                      </a:r>
                    </a:p>
                  </a:txBody>
                  <a:tcPr marL="8929" marR="8929" marT="89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chemeClr val="tx1"/>
                          </a:solidFill>
                          <a:effectLst/>
                          <a:latin typeface="Calibri" pitchFamily="34" charset="0"/>
                          <a:ea typeface="MS PGothic" pitchFamily="34" charset="-128"/>
                        </a:rPr>
                        <a:t>$3,426</a:t>
                      </a:r>
                    </a:p>
                  </a:txBody>
                  <a:tcPr marL="8929" marR="8929" marT="89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268288">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Total demand met by Grid (in kWh)</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15,778,344 </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5,956 </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 642,808,188 </a:t>
                      </a:r>
                    </a:p>
                  </a:txBody>
                  <a:tcPr marL="8929" marR="8929" marT="89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chemeClr val="tx1"/>
                          </a:solidFill>
                          <a:effectLst/>
                          <a:latin typeface="Calibri" pitchFamily="34" charset="0"/>
                          <a:ea typeface="MS PGothic" pitchFamily="34" charset="-128"/>
                        </a:rPr>
                        <a:t>35,897</a:t>
                      </a:r>
                    </a:p>
                  </a:txBody>
                  <a:tcPr marL="8929" marR="8929" marT="89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268288">
                <a:tc>
                  <a:txBody>
                    <a:body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Total levelized cost for SHS power</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ctr" defTabSz="1293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$1.16 /kWh</a:t>
                      </a:r>
                    </a:p>
                  </a:txBody>
                  <a:tcPr marL="6696" marR="6696" marT="6696"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c gridSpan="2">
                  <a:txBody>
                    <a:bodyPr/>
                    <a:lstStyle/>
                    <a:p>
                      <a:pPr marL="0" marR="0" lvl="0" indent="0" algn="ctr" defTabSz="1293813" rtl="0" eaLnBrk="1" fontAlgn="b"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alibri" pitchFamily="34" charset="0"/>
                          <a:ea typeface="MS PGothic" pitchFamily="34" charset="-128"/>
                        </a:rPr>
                        <a:t>$1.16 /kWh</a:t>
                      </a:r>
                    </a:p>
                  </a:txBody>
                  <a:tcPr marL="8929" marR="8929" marT="89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r>
            </a:tbl>
          </a:graphicData>
        </a:graphic>
      </p:graphicFrame>
      <p:sp>
        <p:nvSpPr>
          <p:cNvPr id="63560" name="Title 1"/>
          <p:cNvSpPr txBox="1">
            <a:spLocks/>
          </p:cNvSpPr>
          <p:nvPr/>
        </p:nvSpPr>
        <p:spPr bwMode="auto">
          <a:xfrm>
            <a:off x="360363" y="3500438"/>
            <a:ext cx="82296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nchor="ctr"/>
          <a:lstStyle>
            <a:lvl1pPr defTabSz="646113" eaLnBrk="0" hangingPunct="0">
              <a:defRPr sz="2400">
                <a:solidFill>
                  <a:schemeClr val="tx1"/>
                </a:solidFill>
                <a:latin typeface="Calibri" pitchFamily="34" charset="0"/>
                <a:ea typeface="MS PGothic" pitchFamily="34" charset="-128"/>
              </a:defRPr>
            </a:lvl1pPr>
            <a:lvl2pPr marL="742950" indent="-285750" defTabSz="646113" eaLnBrk="0" hangingPunct="0">
              <a:defRPr sz="2400">
                <a:solidFill>
                  <a:schemeClr val="tx1"/>
                </a:solidFill>
                <a:latin typeface="Calibri" pitchFamily="34" charset="0"/>
                <a:ea typeface="MS PGothic" pitchFamily="34" charset="-128"/>
              </a:defRPr>
            </a:lvl2pPr>
            <a:lvl3pPr marL="1143000" indent="-228600" defTabSz="646113" eaLnBrk="0" hangingPunct="0">
              <a:defRPr sz="2400">
                <a:solidFill>
                  <a:schemeClr val="tx1"/>
                </a:solidFill>
                <a:latin typeface="Calibri" pitchFamily="34" charset="0"/>
                <a:ea typeface="MS PGothic" pitchFamily="34" charset="-128"/>
              </a:defRPr>
            </a:lvl3pPr>
            <a:lvl4pPr marL="1600200" indent="-228600" defTabSz="646113" eaLnBrk="0" hangingPunct="0">
              <a:defRPr sz="2400">
                <a:solidFill>
                  <a:schemeClr val="tx1"/>
                </a:solidFill>
                <a:latin typeface="Calibri" pitchFamily="34" charset="0"/>
                <a:ea typeface="MS PGothic" pitchFamily="34" charset="-128"/>
              </a:defRPr>
            </a:lvl4pPr>
            <a:lvl5pPr marL="2057400" indent="-228600" defTabSz="646113" eaLnBrk="0" hangingPunct="0">
              <a:defRPr sz="2400">
                <a:solidFill>
                  <a:schemeClr val="tx1"/>
                </a:solidFill>
                <a:latin typeface="Calibri" pitchFamily="34" charset="0"/>
                <a:ea typeface="MS PGothic" pitchFamily="34" charset="-128"/>
              </a:defRPr>
            </a:lvl5pPr>
            <a:lvl6pPr marL="25146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fontAlgn="base" hangingPunct="1">
              <a:spcBef>
                <a:spcPct val="0"/>
              </a:spcBef>
              <a:spcAft>
                <a:spcPct val="0"/>
              </a:spcAft>
            </a:pPr>
            <a:r>
              <a:rPr lang="en-US" sz="2800">
                <a:solidFill>
                  <a:srgbClr val="000000"/>
                </a:solidFill>
              </a:rPr>
              <a:t>Solar Home Systems Solar: Costs</a:t>
            </a:r>
          </a:p>
        </p:txBody>
      </p:sp>
      <p:sp>
        <p:nvSpPr>
          <p:cNvPr id="4" name="Slide Number Placeholder 3"/>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759AD1B9-C21C-419F-9003-A34EE38665AD}" type="slidenum">
              <a:rPr lang="en-US" sz="1200">
                <a:solidFill>
                  <a:srgbClr val="595959"/>
                </a:solidFill>
              </a:rPr>
              <a:pPr eaLnBrk="1" hangingPunct="1"/>
              <a:t>25</a:t>
            </a:fld>
            <a:endParaRPr lang="en-US" sz="1200">
              <a:solidFill>
                <a:srgbClr val="595959"/>
              </a:solidFill>
            </a:endParaRPr>
          </a:p>
        </p:txBody>
      </p:sp>
    </p:spTree>
    <p:extLst>
      <p:ext uri="{BB962C8B-B14F-4D97-AF65-F5344CB8AC3E}">
        <p14:creationId xmlns:p14="http://schemas.microsoft.com/office/powerpoint/2010/main" val="18195584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a:xfrm>
            <a:off x="231775" y="571500"/>
            <a:ext cx="8572500" cy="1143000"/>
          </a:xfrm>
        </p:spPr>
        <p:txBody>
          <a:bodyPr/>
          <a:lstStyle/>
          <a:p>
            <a:r>
              <a:rPr lang="en-US" sz="3800" smtClean="0"/>
              <a:t>Marginal costs of grid connections can increase with roll-out</a:t>
            </a:r>
          </a:p>
        </p:txBody>
      </p:sp>
      <p:pic>
        <p:nvPicPr>
          <p:cNvPr id="64514"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768475"/>
            <a:ext cx="8939212"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2362200" y="3108325"/>
            <a:ext cx="5464175" cy="266700"/>
          </a:xfrm>
          <a:prstGeom prst="rect">
            <a:avLst/>
          </a:prstGeom>
          <a:solidFill>
            <a:srgbClr val="FF0000">
              <a:alpha val="23921"/>
            </a:srgbClr>
          </a:solidFill>
          <a:ln w="9525">
            <a:solidFill>
              <a:srgbClr val="4A7EBB"/>
            </a:solidFill>
            <a:miter lim="800000"/>
            <a:headEnd/>
            <a:tailEnd/>
          </a:ln>
          <a:effectLst>
            <a:outerShdw blurRad="40000" dist="23000" dir="5400000" rotWithShape="0">
              <a:srgbClr val="808080">
                <a:alpha val="34999"/>
              </a:srgbClr>
            </a:outerShdw>
          </a:effectLst>
        </p:spPr>
        <p:txBody>
          <a:bodyPr lIns="64291" tIns="32146" rIns="64291" bIns="32146" anchor="ctr"/>
          <a:lstStyle/>
          <a:p>
            <a:pPr algn="ctr" defTabSz="912813" fontAlgn="base">
              <a:spcBef>
                <a:spcPct val="0"/>
              </a:spcBef>
              <a:spcAft>
                <a:spcPct val="0"/>
              </a:spcAft>
            </a:pPr>
            <a:endParaRPr lang="en-US">
              <a:solidFill>
                <a:srgbClr val="FFFFFF"/>
              </a:solidFill>
              <a:ea typeface="MS PGothic" pitchFamily="34" charset="-128"/>
            </a:endParaRPr>
          </a:p>
        </p:txBody>
      </p:sp>
      <p:sp>
        <p:nvSpPr>
          <p:cNvPr id="64516" name="AutoShape 24"/>
          <p:cNvSpPr>
            <a:spLocks noChangeArrowheads="1"/>
          </p:cNvSpPr>
          <p:nvPr/>
        </p:nvSpPr>
        <p:spPr bwMode="auto">
          <a:xfrm>
            <a:off x="4572000" y="0"/>
            <a:ext cx="1458913" cy="2682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213 w 21600"/>
              <a:gd name="T13" fmla="*/ 3213 h 21600"/>
              <a:gd name="T14" fmla="*/ 18387 w 21600"/>
              <a:gd name="T15" fmla="*/ 18387 h 21600"/>
            </a:gdLst>
            <a:ahLst/>
            <a:cxnLst>
              <a:cxn ang="T8">
                <a:pos x="T0" y="T1"/>
              </a:cxn>
              <a:cxn ang="T9">
                <a:pos x="T2" y="T3"/>
              </a:cxn>
              <a:cxn ang="T10">
                <a:pos x="T4" y="T5"/>
              </a:cxn>
              <a:cxn ang="T11">
                <a:pos x="T6" y="T7"/>
              </a:cxn>
            </a:cxnLst>
            <a:rect l="T12" t="T13" r="T14" b="T15"/>
            <a:pathLst>
              <a:path w="21600" h="21600">
                <a:moveTo>
                  <a:pt x="0" y="0"/>
                </a:moveTo>
                <a:lnTo>
                  <a:pt x="2826" y="21600"/>
                </a:lnTo>
                <a:lnTo>
                  <a:pt x="18774" y="21600"/>
                </a:lnTo>
                <a:lnTo>
                  <a:pt x="21600" y="0"/>
                </a:lnTo>
                <a:lnTo>
                  <a:pt x="0" y="0"/>
                </a:lnTo>
                <a:close/>
              </a:path>
            </a:pathLst>
          </a:custGeom>
          <a:solidFill>
            <a:srgbClr val="3366FF"/>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64291" tIns="32146" rIns="64291" bIns="32146" anchor="ctr"/>
          <a:lstStyle/>
          <a:p>
            <a:pPr defTabSz="912813" fontAlgn="base">
              <a:spcBef>
                <a:spcPct val="0"/>
              </a:spcBef>
              <a:spcAft>
                <a:spcPct val="0"/>
              </a:spcAft>
            </a:pPr>
            <a:r>
              <a:rPr lang="en-US" sz="700">
                <a:solidFill>
                  <a:srgbClr val="000000"/>
                </a:solidFill>
                <a:ea typeface="MS PGothic" pitchFamily="34" charset="-128"/>
              </a:rPr>
              <a:t>Model Results</a:t>
            </a:r>
          </a:p>
        </p:txBody>
      </p:sp>
      <p:sp>
        <p:nvSpPr>
          <p:cNvPr id="64517" name="AutoShape 25"/>
          <p:cNvSpPr>
            <a:spLocks noChangeArrowheads="1"/>
          </p:cNvSpPr>
          <p:nvPr/>
        </p:nvSpPr>
        <p:spPr bwMode="auto">
          <a:xfrm>
            <a:off x="0" y="0"/>
            <a:ext cx="1517650" cy="2682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195 w 21600"/>
              <a:gd name="T13" fmla="*/ 3195 h 21600"/>
              <a:gd name="T14" fmla="*/ 18405 w 21600"/>
              <a:gd name="T15" fmla="*/ 18405 h 21600"/>
            </a:gdLst>
            <a:ahLst/>
            <a:cxnLst>
              <a:cxn ang="T8">
                <a:pos x="T0" y="T1"/>
              </a:cxn>
              <a:cxn ang="T9">
                <a:pos x="T2" y="T3"/>
              </a:cxn>
              <a:cxn ang="T10">
                <a:pos x="T4" y="T5"/>
              </a:cxn>
              <a:cxn ang="T11">
                <a:pos x="T6" y="T7"/>
              </a:cxn>
            </a:cxnLst>
            <a:rect l="T12" t="T13" r="T14" b="T15"/>
            <a:pathLst>
              <a:path w="21600" h="21600">
                <a:moveTo>
                  <a:pt x="0" y="0"/>
                </a:moveTo>
                <a:lnTo>
                  <a:pt x="2790" y="21600"/>
                </a:lnTo>
                <a:lnTo>
                  <a:pt x="18810" y="21600"/>
                </a:lnTo>
                <a:lnTo>
                  <a:pt x="21600" y="0"/>
                </a:lnTo>
                <a:lnTo>
                  <a:pt x="0" y="0"/>
                </a:lnTo>
                <a:close/>
              </a:path>
            </a:pathLst>
          </a:custGeom>
          <a:solidFill>
            <a:srgbClr val="EAEAEA"/>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64291" tIns="32146" rIns="64291" bIns="32146" anchor="ctr"/>
          <a:lstStyle/>
          <a:p>
            <a:pPr defTabSz="912813" fontAlgn="base">
              <a:spcBef>
                <a:spcPct val="0"/>
              </a:spcBef>
              <a:spcAft>
                <a:spcPct val="0"/>
              </a:spcAft>
            </a:pPr>
            <a:r>
              <a:rPr lang="en-US" sz="700">
                <a:solidFill>
                  <a:srgbClr val="336699"/>
                </a:solidFill>
                <a:ea typeface="MS PGothic" pitchFamily="34" charset="-128"/>
              </a:rPr>
              <a:t>Background</a:t>
            </a:r>
          </a:p>
        </p:txBody>
      </p:sp>
      <p:sp>
        <p:nvSpPr>
          <p:cNvPr id="64518" name="AutoShape 26"/>
          <p:cNvSpPr>
            <a:spLocks noChangeArrowheads="1"/>
          </p:cNvSpPr>
          <p:nvPr/>
        </p:nvSpPr>
        <p:spPr bwMode="auto">
          <a:xfrm>
            <a:off x="3125788" y="0"/>
            <a:ext cx="1449387" cy="2682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213 w 21600"/>
              <a:gd name="T13" fmla="*/ 3213 h 21600"/>
              <a:gd name="T14" fmla="*/ 18387 w 21600"/>
              <a:gd name="T15" fmla="*/ 18387 h 21600"/>
            </a:gdLst>
            <a:ahLst/>
            <a:cxnLst>
              <a:cxn ang="T8">
                <a:pos x="T0" y="T1"/>
              </a:cxn>
              <a:cxn ang="T9">
                <a:pos x="T2" y="T3"/>
              </a:cxn>
              <a:cxn ang="T10">
                <a:pos x="T4" y="T5"/>
              </a:cxn>
              <a:cxn ang="T11">
                <a:pos x="T6" y="T7"/>
              </a:cxn>
            </a:cxnLst>
            <a:rect l="T12" t="T13" r="T14" b="T15"/>
            <a:pathLst>
              <a:path w="21600" h="21600">
                <a:moveTo>
                  <a:pt x="0" y="0"/>
                </a:moveTo>
                <a:lnTo>
                  <a:pt x="2826" y="21600"/>
                </a:lnTo>
                <a:lnTo>
                  <a:pt x="18774" y="21600"/>
                </a:lnTo>
                <a:lnTo>
                  <a:pt x="21600" y="0"/>
                </a:lnTo>
                <a:lnTo>
                  <a:pt x="0" y="0"/>
                </a:lnTo>
                <a:close/>
              </a:path>
            </a:pathLst>
          </a:custGeom>
          <a:solidFill>
            <a:srgbClr val="EAEAEA"/>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64291" tIns="32146" rIns="64291" bIns="32146" anchor="ctr"/>
          <a:lstStyle/>
          <a:p>
            <a:pPr defTabSz="912813" fontAlgn="base">
              <a:spcBef>
                <a:spcPct val="0"/>
              </a:spcBef>
              <a:spcAft>
                <a:spcPct val="0"/>
              </a:spcAft>
            </a:pPr>
            <a:r>
              <a:rPr lang="en-US" sz="700">
                <a:solidFill>
                  <a:srgbClr val="336699"/>
                </a:solidFill>
                <a:ea typeface="MS PGothic" pitchFamily="34" charset="-128"/>
              </a:rPr>
              <a:t>GIS Platform</a:t>
            </a:r>
          </a:p>
        </p:txBody>
      </p:sp>
      <p:sp>
        <p:nvSpPr>
          <p:cNvPr id="64519" name="AutoShape 27"/>
          <p:cNvSpPr>
            <a:spLocks noChangeArrowheads="1"/>
          </p:cNvSpPr>
          <p:nvPr/>
        </p:nvSpPr>
        <p:spPr bwMode="auto">
          <a:xfrm>
            <a:off x="1571625" y="0"/>
            <a:ext cx="1585913" cy="2682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213 w 21600"/>
              <a:gd name="T13" fmla="*/ 3213 h 21600"/>
              <a:gd name="T14" fmla="*/ 18387 w 21600"/>
              <a:gd name="T15" fmla="*/ 18387 h 21600"/>
            </a:gdLst>
            <a:ahLst/>
            <a:cxnLst>
              <a:cxn ang="T8">
                <a:pos x="T0" y="T1"/>
              </a:cxn>
              <a:cxn ang="T9">
                <a:pos x="T2" y="T3"/>
              </a:cxn>
              <a:cxn ang="T10">
                <a:pos x="T4" y="T5"/>
              </a:cxn>
              <a:cxn ang="T11">
                <a:pos x="T6" y="T7"/>
              </a:cxn>
            </a:cxnLst>
            <a:rect l="T12" t="T13" r="T14" b="T15"/>
            <a:pathLst>
              <a:path w="21600" h="21600">
                <a:moveTo>
                  <a:pt x="0" y="0"/>
                </a:moveTo>
                <a:lnTo>
                  <a:pt x="2826" y="21600"/>
                </a:lnTo>
                <a:lnTo>
                  <a:pt x="18774" y="21600"/>
                </a:lnTo>
                <a:lnTo>
                  <a:pt x="21600" y="0"/>
                </a:lnTo>
                <a:lnTo>
                  <a:pt x="0" y="0"/>
                </a:lnTo>
                <a:close/>
              </a:path>
            </a:pathLst>
          </a:custGeom>
          <a:solidFill>
            <a:srgbClr val="EAEAEA"/>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64291" tIns="32146" rIns="64291" bIns="32146" anchor="ctr"/>
          <a:lstStyle/>
          <a:p>
            <a:pPr defTabSz="912813" fontAlgn="base">
              <a:spcBef>
                <a:spcPct val="0"/>
              </a:spcBef>
              <a:spcAft>
                <a:spcPct val="0"/>
              </a:spcAft>
            </a:pPr>
            <a:r>
              <a:rPr lang="en-US" sz="700">
                <a:solidFill>
                  <a:srgbClr val="336699"/>
                </a:solidFill>
                <a:ea typeface="MS PGothic" pitchFamily="34" charset="-128"/>
              </a:rPr>
              <a:t>Population Modeling</a:t>
            </a:r>
          </a:p>
        </p:txBody>
      </p:sp>
      <p:sp>
        <p:nvSpPr>
          <p:cNvPr id="64520" name="AutoShape 28"/>
          <p:cNvSpPr>
            <a:spLocks noChangeArrowheads="1"/>
          </p:cNvSpPr>
          <p:nvPr/>
        </p:nvSpPr>
        <p:spPr bwMode="auto">
          <a:xfrm>
            <a:off x="6018213" y="0"/>
            <a:ext cx="1443037" cy="2682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213 w 21600"/>
              <a:gd name="T13" fmla="*/ 3213 h 21600"/>
              <a:gd name="T14" fmla="*/ 18387 w 21600"/>
              <a:gd name="T15" fmla="*/ 18387 h 21600"/>
            </a:gdLst>
            <a:ahLst/>
            <a:cxnLst>
              <a:cxn ang="T8">
                <a:pos x="T0" y="T1"/>
              </a:cxn>
              <a:cxn ang="T9">
                <a:pos x="T2" y="T3"/>
              </a:cxn>
              <a:cxn ang="T10">
                <a:pos x="T4" y="T5"/>
              </a:cxn>
              <a:cxn ang="T11">
                <a:pos x="T6" y="T7"/>
              </a:cxn>
            </a:cxnLst>
            <a:rect l="T12" t="T13" r="T14" b="T15"/>
            <a:pathLst>
              <a:path w="21600" h="21600">
                <a:moveTo>
                  <a:pt x="0" y="0"/>
                </a:moveTo>
                <a:lnTo>
                  <a:pt x="2826" y="21600"/>
                </a:lnTo>
                <a:lnTo>
                  <a:pt x="18774" y="21600"/>
                </a:lnTo>
                <a:lnTo>
                  <a:pt x="21600" y="0"/>
                </a:lnTo>
                <a:lnTo>
                  <a:pt x="0" y="0"/>
                </a:lnTo>
                <a:close/>
              </a:path>
            </a:pathLst>
          </a:custGeom>
          <a:solidFill>
            <a:srgbClr val="EAEAEA"/>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64291" tIns="32146" rIns="64291" bIns="32146" anchor="ctr"/>
          <a:lstStyle/>
          <a:p>
            <a:pPr defTabSz="912813" fontAlgn="base">
              <a:spcBef>
                <a:spcPct val="0"/>
              </a:spcBef>
              <a:spcAft>
                <a:spcPct val="0"/>
              </a:spcAft>
            </a:pPr>
            <a:r>
              <a:rPr lang="en-US" sz="700">
                <a:solidFill>
                  <a:srgbClr val="336699"/>
                </a:solidFill>
                <a:ea typeface="MS PGothic" pitchFamily="34" charset="-128"/>
              </a:rPr>
              <a:t>Solar MicroGrids</a:t>
            </a:r>
          </a:p>
        </p:txBody>
      </p:sp>
      <p:sp>
        <p:nvSpPr>
          <p:cNvPr id="64521" name="AutoShape 29"/>
          <p:cNvSpPr>
            <a:spLocks noChangeArrowheads="1"/>
          </p:cNvSpPr>
          <p:nvPr/>
        </p:nvSpPr>
        <p:spPr bwMode="auto">
          <a:xfrm>
            <a:off x="7558088" y="0"/>
            <a:ext cx="1585912" cy="2682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213 w 21600"/>
              <a:gd name="T13" fmla="*/ 3213 h 21600"/>
              <a:gd name="T14" fmla="*/ 18387 w 21600"/>
              <a:gd name="T15" fmla="*/ 18387 h 21600"/>
            </a:gdLst>
            <a:ahLst/>
            <a:cxnLst>
              <a:cxn ang="T8">
                <a:pos x="T0" y="T1"/>
              </a:cxn>
              <a:cxn ang="T9">
                <a:pos x="T2" y="T3"/>
              </a:cxn>
              <a:cxn ang="T10">
                <a:pos x="T4" y="T5"/>
              </a:cxn>
              <a:cxn ang="T11">
                <a:pos x="T6" y="T7"/>
              </a:cxn>
            </a:cxnLst>
            <a:rect l="T12" t="T13" r="T14" b="T15"/>
            <a:pathLst>
              <a:path w="21600" h="21600">
                <a:moveTo>
                  <a:pt x="0" y="0"/>
                </a:moveTo>
                <a:lnTo>
                  <a:pt x="2826" y="21600"/>
                </a:lnTo>
                <a:lnTo>
                  <a:pt x="18774" y="21600"/>
                </a:lnTo>
                <a:lnTo>
                  <a:pt x="21600" y="0"/>
                </a:lnTo>
                <a:lnTo>
                  <a:pt x="0" y="0"/>
                </a:lnTo>
                <a:close/>
              </a:path>
            </a:pathLst>
          </a:custGeom>
          <a:solidFill>
            <a:srgbClr val="EAEAEA"/>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64291" tIns="32146" rIns="64291" bIns="32146" anchor="ctr"/>
          <a:lstStyle/>
          <a:p>
            <a:pPr defTabSz="912813" fontAlgn="base">
              <a:spcBef>
                <a:spcPct val="0"/>
              </a:spcBef>
              <a:spcAft>
                <a:spcPct val="0"/>
              </a:spcAft>
            </a:pPr>
            <a:r>
              <a:rPr lang="en-US" sz="700">
                <a:solidFill>
                  <a:srgbClr val="336699"/>
                </a:solidFill>
                <a:ea typeface="MS PGothic" pitchFamily="34" charset="-128"/>
              </a:rPr>
              <a:t>Talking Points</a:t>
            </a:r>
          </a:p>
        </p:txBody>
      </p:sp>
      <p:sp>
        <p:nvSpPr>
          <p:cNvPr id="3" name="Slide Number Placeholder 2"/>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13B6AF04-A8CD-4253-B72D-ED71EB9D55A0}" type="slidenum">
              <a:rPr lang="en-US" sz="1200">
                <a:solidFill>
                  <a:srgbClr val="595959"/>
                </a:solidFill>
              </a:rPr>
              <a:pPr eaLnBrk="1" hangingPunct="1"/>
              <a:t>26</a:t>
            </a:fld>
            <a:endParaRPr lang="en-US" sz="1200">
              <a:solidFill>
                <a:srgbClr val="595959"/>
              </a:solidFill>
            </a:endParaRPr>
          </a:p>
        </p:txBody>
      </p:sp>
      <p:sp>
        <p:nvSpPr>
          <p:cNvPr id="64523" name="TextBox 3"/>
          <p:cNvSpPr txBox="1">
            <a:spLocks noChangeArrowheads="1"/>
          </p:cNvSpPr>
          <p:nvPr/>
        </p:nvSpPr>
        <p:spPr bwMode="auto">
          <a:xfrm>
            <a:off x="4732338" y="3000375"/>
            <a:ext cx="225107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defTabSz="912813" eaLnBrk="1" fontAlgn="base" hangingPunct="1">
              <a:spcBef>
                <a:spcPct val="0"/>
              </a:spcBef>
              <a:spcAft>
                <a:spcPct val="0"/>
              </a:spcAft>
            </a:pPr>
            <a:r>
              <a:rPr lang="en-US" sz="2200">
                <a:solidFill>
                  <a:srgbClr val="FF0000"/>
                </a:solidFill>
              </a:rPr>
              <a:t>Mini-grid</a:t>
            </a:r>
          </a:p>
        </p:txBody>
      </p:sp>
    </p:spTree>
    <p:extLst>
      <p:ext uri="{BB962C8B-B14F-4D97-AF65-F5344CB8AC3E}">
        <p14:creationId xmlns:p14="http://schemas.microsoft.com/office/powerpoint/2010/main" val="37851483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62000" y="228600"/>
            <a:ext cx="7772400" cy="1143000"/>
          </a:xfrm>
          <a:prstGeom prst="rect">
            <a:avLst/>
          </a:prstGeom>
        </p:spPr>
        <p:txBody>
          <a:bodyP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200" dirty="0">
                <a:solidFill>
                  <a:srgbClr val="000000"/>
                </a:solidFill>
              </a:rPr>
              <a:t>Mini-Grid Rollout</a:t>
            </a:r>
            <a:r>
              <a:rPr lang="en-US" sz="3200" dirty="0" smtClean="0">
                <a:solidFill>
                  <a:srgbClr val="000000"/>
                </a:solidFill>
              </a:rPr>
              <a:t>: </a:t>
            </a:r>
          </a:p>
          <a:p>
            <a:pPr>
              <a:defRPr/>
            </a:pPr>
            <a:r>
              <a:rPr lang="en-US" sz="3200" dirty="0" smtClean="0">
                <a:solidFill>
                  <a:srgbClr val="000000"/>
                </a:solidFill>
              </a:rPr>
              <a:t>An example prioritizing higher demand villages</a:t>
            </a:r>
          </a:p>
        </p:txBody>
      </p:sp>
      <p:pic>
        <p:nvPicPr>
          <p:cNvPr id="65538" name="Picture 6" descr="Screen Shot 2013-11-17 at 10.05.20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79550"/>
            <a:ext cx="9144000" cy="530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18311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5" descr="PotouVillag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914241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6562" name="Group 25"/>
          <p:cNvGrpSpPr>
            <a:grpSpLocks/>
          </p:cNvGrpSpPr>
          <p:nvPr/>
        </p:nvGrpSpPr>
        <p:grpSpPr bwMode="auto">
          <a:xfrm>
            <a:off x="5943600" y="962025"/>
            <a:ext cx="2819400" cy="1460500"/>
            <a:chOff x="3840" y="606"/>
            <a:chExt cx="1776" cy="920"/>
          </a:xfrm>
        </p:grpSpPr>
        <p:sp>
          <p:nvSpPr>
            <p:cNvPr id="41" name="Oval 40"/>
            <p:cNvSpPr>
              <a:spLocks noChangeArrowheads="1"/>
            </p:cNvSpPr>
            <p:nvPr/>
          </p:nvSpPr>
          <p:spPr bwMode="auto">
            <a:xfrm>
              <a:off x="4128" y="1320"/>
              <a:ext cx="86" cy="76"/>
            </a:xfrm>
            <a:prstGeom prst="ellipse">
              <a:avLst/>
            </a:prstGeom>
            <a:gradFill rotWithShape="1">
              <a:gsLst>
                <a:gs pos="0">
                  <a:srgbClr val="3A7CCB"/>
                </a:gs>
                <a:gs pos="20000">
                  <a:srgbClr val="3C7BC7"/>
                </a:gs>
                <a:gs pos="100000">
                  <a:srgbClr val="2C5D98"/>
                </a:gs>
              </a:gsLst>
              <a:lin ang="5400000"/>
            </a:gradFill>
            <a:ln w="9525">
              <a:solidFill>
                <a:srgbClr val="4A7EBB"/>
              </a:solidFill>
              <a:round/>
              <a:headEnd/>
              <a:tailEnd/>
            </a:ln>
            <a:effectLst>
              <a:outerShdw blurRad="40000" dist="23000" dir="5400000" rotWithShape="0">
                <a:srgbClr val="808080">
                  <a:alpha val="34999"/>
                </a:srgbClr>
              </a:outerShdw>
            </a:effectLst>
          </p:spPr>
          <p:txBody>
            <a:bodyPr anchor="ctr"/>
            <a:lstStyle/>
            <a:p>
              <a:pPr defTabSz="455613" fontAlgn="base">
                <a:spcBef>
                  <a:spcPct val="0"/>
                </a:spcBef>
                <a:spcAft>
                  <a:spcPct val="0"/>
                </a:spcAft>
              </a:pPr>
              <a:endParaRPr lang="en-US">
                <a:solidFill>
                  <a:srgbClr val="FFFFFF"/>
                </a:solidFill>
                <a:ea typeface="MS PGothic" pitchFamily="34" charset="-128"/>
              </a:endParaRPr>
            </a:p>
          </p:txBody>
        </p:sp>
        <p:cxnSp>
          <p:nvCxnSpPr>
            <p:cNvPr id="29" name="Straight Arrow Connector 28"/>
            <p:cNvCxnSpPr>
              <a:cxnSpLocks noChangeShapeType="1"/>
            </p:cNvCxnSpPr>
            <p:nvPr/>
          </p:nvCxnSpPr>
          <p:spPr bwMode="auto">
            <a:xfrm rot="5400000" flipH="1" flipV="1">
              <a:off x="4055" y="968"/>
              <a:ext cx="385" cy="144"/>
            </a:xfrm>
            <a:prstGeom prst="straightConnector1">
              <a:avLst/>
            </a:prstGeom>
            <a:noFill/>
            <a:ln w="25400">
              <a:solidFill>
                <a:schemeClr val="accent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0" name="Straight Arrow Connector 29"/>
            <p:cNvCxnSpPr>
              <a:cxnSpLocks noChangeShapeType="1"/>
            </p:cNvCxnSpPr>
            <p:nvPr/>
          </p:nvCxnSpPr>
          <p:spPr bwMode="auto">
            <a:xfrm flipV="1">
              <a:off x="4272" y="991"/>
              <a:ext cx="432" cy="314"/>
            </a:xfrm>
            <a:prstGeom prst="straightConnector1">
              <a:avLst/>
            </a:prstGeom>
            <a:noFill/>
            <a:ln w="25400">
              <a:solidFill>
                <a:schemeClr val="accent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7" name="Straight Arrow Connector 36"/>
            <p:cNvCxnSpPr>
              <a:cxnSpLocks noChangeShapeType="1"/>
            </p:cNvCxnSpPr>
            <p:nvPr/>
          </p:nvCxnSpPr>
          <p:spPr bwMode="auto">
            <a:xfrm>
              <a:off x="4272" y="1376"/>
              <a:ext cx="480" cy="47"/>
            </a:xfrm>
            <a:prstGeom prst="straightConnector1">
              <a:avLst/>
            </a:prstGeom>
            <a:noFill/>
            <a:ln w="25400">
              <a:solidFill>
                <a:schemeClr val="accent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66569" name="TextBox 47"/>
            <p:cNvSpPr txBox="1">
              <a:spLocks noChangeArrowheads="1"/>
            </p:cNvSpPr>
            <p:nvPr/>
          </p:nvSpPr>
          <p:spPr bwMode="auto">
            <a:xfrm>
              <a:off x="4752" y="1293"/>
              <a:ext cx="44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defTabSz="912813" eaLnBrk="1" fontAlgn="base" hangingPunct="1">
                <a:spcBef>
                  <a:spcPct val="0"/>
                </a:spcBef>
                <a:spcAft>
                  <a:spcPct val="0"/>
                </a:spcAft>
              </a:pPr>
              <a:r>
                <a:rPr lang="en-US" sz="1800" b="1">
                  <a:solidFill>
                    <a:srgbClr val="000000"/>
                  </a:solidFill>
                </a:rPr>
                <a:t>Grid?</a:t>
              </a:r>
            </a:p>
          </p:txBody>
        </p:sp>
        <p:sp>
          <p:nvSpPr>
            <p:cNvPr id="66570" name="TextBox 48"/>
            <p:cNvSpPr txBox="1">
              <a:spLocks noChangeArrowheads="1"/>
            </p:cNvSpPr>
            <p:nvPr/>
          </p:nvSpPr>
          <p:spPr bwMode="auto">
            <a:xfrm>
              <a:off x="4704" y="816"/>
              <a:ext cx="91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defTabSz="912813" eaLnBrk="1" fontAlgn="base" hangingPunct="1">
                <a:spcBef>
                  <a:spcPct val="0"/>
                </a:spcBef>
                <a:spcAft>
                  <a:spcPct val="0"/>
                </a:spcAft>
              </a:pPr>
              <a:r>
                <a:rPr lang="en-US" sz="1800" b="1">
                  <a:solidFill>
                    <a:srgbClr val="000000"/>
                  </a:solidFill>
                </a:rPr>
                <a:t>Solar home System</a:t>
              </a:r>
            </a:p>
          </p:txBody>
        </p:sp>
        <p:sp>
          <p:nvSpPr>
            <p:cNvPr id="66571" name="TextBox 49"/>
            <p:cNvSpPr txBox="1">
              <a:spLocks noChangeArrowheads="1"/>
            </p:cNvSpPr>
            <p:nvPr/>
          </p:nvSpPr>
          <p:spPr bwMode="auto">
            <a:xfrm>
              <a:off x="3840" y="606"/>
              <a:ext cx="67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defTabSz="912813" eaLnBrk="1" fontAlgn="base" hangingPunct="1">
                <a:spcBef>
                  <a:spcPct val="0"/>
                </a:spcBef>
                <a:spcAft>
                  <a:spcPct val="0"/>
                </a:spcAft>
              </a:pPr>
              <a:r>
                <a:rPr lang="en-US" sz="1800" b="1">
                  <a:solidFill>
                    <a:srgbClr val="000000"/>
                  </a:solidFill>
                </a:rPr>
                <a:t>Mini-grid </a:t>
              </a:r>
            </a:p>
          </p:txBody>
        </p:sp>
      </p:grpSp>
      <p:sp>
        <p:nvSpPr>
          <p:cNvPr id="66563" name="Text Box 26"/>
          <p:cNvSpPr txBox="1">
            <a:spLocks noChangeArrowheads="1"/>
          </p:cNvSpPr>
          <p:nvPr/>
        </p:nvSpPr>
        <p:spPr bwMode="auto">
          <a:xfrm rot="-3542781">
            <a:off x="7112794" y="4371182"/>
            <a:ext cx="1381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8" tIns="45694" rIns="91388" bIns="45694">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defTabSz="912813" eaLnBrk="1" fontAlgn="base" hangingPunct="1">
              <a:spcBef>
                <a:spcPct val="0"/>
              </a:spcBef>
              <a:spcAft>
                <a:spcPct val="0"/>
              </a:spcAft>
            </a:pPr>
            <a:r>
              <a:rPr lang="en-US" sz="1800">
                <a:solidFill>
                  <a:srgbClr val="000000"/>
                </a:solidFill>
              </a:rPr>
              <a:t>High Voltage</a:t>
            </a:r>
          </a:p>
        </p:txBody>
      </p:sp>
      <p:sp>
        <p:nvSpPr>
          <p:cNvPr id="66564" name="Title 1"/>
          <p:cNvSpPr>
            <a:spLocks/>
          </p:cNvSpPr>
          <p:nvPr/>
        </p:nvSpPr>
        <p:spPr bwMode="auto">
          <a:xfrm>
            <a:off x="457200" y="1524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nchor="ctr"/>
          <a:lstStyle/>
          <a:p>
            <a:pPr defTabSz="455613" fontAlgn="base">
              <a:spcBef>
                <a:spcPct val="0"/>
              </a:spcBef>
              <a:spcAft>
                <a:spcPct val="0"/>
              </a:spcAft>
            </a:pPr>
            <a:r>
              <a:rPr lang="en-US" sz="3200" b="1">
                <a:solidFill>
                  <a:srgbClr val="000000"/>
                </a:solidFill>
                <a:ea typeface="MS PGothic" pitchFamily="34" charset="-128"/>
              </a:rPr>
              <a:t>Planning at Township Level </a:t>
            </a:r>
          </a:p>
        </p:txBody>
      </p:sp>
    </p:spTree>
    <p:extLst>
      <p:ext uri="{BB962C8B-B14F-4D97-AF65-F5344CB8AC3E}">
        <p14:creationId xmlns:p14="http://schemas.microsoft.com/office/powerpoint/2010/main" val="34349621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7" descr="PotouRollOut-29JU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2413"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0" name="Title 5"/>
          <p:cNvSpPr txBox="1">
            <a:spLocks/>
          </p:cNvSpPr>
          <p:nvPr/>
        </p:nvSpPr>
        <p:spPr bwMode="auto">
          <a:xfrm>
            <a:off x="182563" y="5791200"/>
            <a:ext cx="614203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defTabSz="912813" eaLnBrk="1" fontAlgn="base" hangingPunct="1">
              <a:spcBef>
                <a:spcPct val="0"/>
              </a:spcBef>
              <a:spcAft>
                <a:spcPct val="0"/>
              </a:spcAft>
            </a:pPr>
            <a:r>
              <a:rPr lang="en-US" sz="3200">
                <a:solidFill>
                  <a:srgbClr val="1F497D"/>
                </a:solidFill>
                <a:latin typeface="Bookman Old Style" pitchFamily="18" charset="0"/>
              </a:rPr>
              <a:t>Algorithm Results </a:t>
            </a:r>
          </a:p>
          <a:p>
            <a:pPr defTabSz="912813" eaLnBrk="1" fontAlgn="base" hangingPunct="1">
              <a:spcBef>
                <a:spcPct val="0"/>
              </a:spcBef>
              <a:spcAft>
                <a:spcPct val="0"/>
              </a:spcAft>
            </a:pPr>
            <a:r>
              <a:rPr lang="en-US" sz="3200">
                <a:solidFill>
                  <a:srgbClr val="1F497D"/>
                </a:solidFill>
                <a:latin typeface="Gill Sans MT Condensed" pitchFamily="34" charset="0"/>
              </a:rPr>
              <a:t>Technology Options</a:t>
            </a:r>
          </a:p>
        </p:txBody>
      </p:sp>
      <p:cxnSp>
        <p:nvCxnSpPr>
          <p:cNvPr id="4" name="Straight Arrow Connector 3"/>
          <p:cNvCxnSpPr>
            <a:cxnSpLocks noChangeShapeType="1"/>
          </p:cNvCxnSpPr>
          <p:nvPr/>
        </p:nvCxnSpPr>
        <p:spPr bwMode="auto">
          <a:xfrm>
            <a:off x="3733800" y="381000"/>
            <a:ext cx="2895600" cy="762000"/>
          </a:xfrm>
          <a:prstGeom prst="straightConnector1">
            <a:avLst/>
          </a:prstGeom>
          <a:noFill/>
          <a:ln w="3810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68612" name="TextBox 7"/>
          <p:cNvSpPr txBox="1">
            <a:spLocks noChangeArrowheads="1"/>
          </p:cNvSpPr>
          <p:nvPr/>
        </p:nvSpPr>
        <p:spPr bwMode="auto">
          <a:xfrm>
            <a:off x="2971800" y="3175"/>
            <a:ext cx="762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defTabSz="912813" eaLnBrk="1" fontAlgn="base" hangingPunct="1">
              <a:spcBef>
                <a:spcPct val="0"/>
              </a:spcBef>
              <a:spcAft>
                <a:spcPct val="0"/>
              </a:spcAft>
            </a:pPr>
            <a:r>
              <a:rPr lang="en-US" sz="2000">
                <a:solidFill>
                  <a:srgbClr val="000000"/>
                </a:solidFill>
              </a:rPr>
              <a:t>Solar</a:t>
            </a:r>
          </a:p>
          <a:p>
            <a:pPr defTabSz="912813" eaLnBrk="1" fontAlgn="base" hangingPunct="1">
              <a:spcBef>
                <a:spcPct val="0"/>
              </a:spcBef>
              <a:spcAft>
                <a:spcPct val="0"/>
              </a:spcAft>
            </a:pPr>
            <a:r>
              <a:rPr lang="en-US" sz="2000">
                <a:solidFill>
                  <a:srgbClr val="000000"/>
                </a:solidFill>
              </a:rPr>
              <a:t>Mini</a:t>
            </a:r>
          </a:p>
          <a:p>
            <a:pPr defTabSz="912813" eaLnBrk="1" fontAlgn="base" hangingPunct="1">
              <a:spcBef>
                <a:spcPct val="0"/>
              </a:spcBef>
              <a:spcAft>
                <a:spcPct val="0"/>
              </a:spcAft>
            </a:pPr>
            <a:r>
              <a:rPr lang="en-US" sz="2000">
                <a:solidFill>
                  <a:srgbClr val="000000"/>
                </a:solidFill>
              </a:rPr>
              <a:t>Grid</a:t>
            </a:r>
          </a:p>
        </p:txBody>
      </p:sp>
      <p:cxnSp>
        <p:nvCxnSpPr>
          <p:cNvPr id="11" name="Straight Arrow Connector 10"/>
          <p:cNvCxnSpPr>
            <a:cxnSpLocks noChangeShapeType="1"/>
          </p:cNvCxnSpPr>
          <p:nvPr/>
        </p:nvCxnSpPr>
        <p:spPr bwMode="auto">
          <a:xfrm>
            <a:off x="5791200" y="990600"/>
            <a:ext cx="0" cy="762000"/>
          </a:xfrm>
          <a:prstGeom prst="straightConnector1">
            <a:avLst/>
          </a:prstGeom>
          <a:noFill/>
          <a:ln w="3810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4" name="Straight Arrow Connector 13"/>
          <p:cNvCxnSpPr>
            <a:cxnSpLocks noChangeShapeType="1"/>
          </p:cNvCxnSpPr>
          <p:nvPr/>
        </p:nvCxnSpPr>
        <p:spPr bwMode="auto">
          <a:xfrm>
            <a:off x="5867400" y="990600"/>
            <a:ext cx="1828800" cy="76200"/>
          </a:xfrm>
          <a:prstGeom prst="straightConnector1">
            <a:avLst/>
          </a:prstGeom>
          <a:noFill/>
          <a:ln w="3810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1335479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smtClean="0"/>
              <a:t>Rationale</a:t>
            </a:r>
          </a:p>
        </p:txBody>
      </p:sp>
      <p:sp>
        <p:nvSpPr>
          <p:cNvPr id="29698" name="Content Placeholder 2"/>
          <p:cNvSpPr>
            <a:spLocks noGrp="1"/>
          </p:cNvSpPr>
          <p:nvPr>
            <p:ph idx="1"/>
          </p:nvPr>
        </p:nvSpPr>
        <p:spPr/>
        <p:txBody>
          <a:bodyPr/>
          <a:lstStyle/>
          <a:p>
            <a:r>
              <a:rPr lang="en-US" smtClean="0"/>
              <a:t>Organize information in a systematic digital form</a:t>
            </a:r>
          </a:p>
          <a:p>
            <a:r>
              <a:rPr lang="en-US" smtClean="0"/>
              <a:t>Useful for </a:t>
            </a:r>
          </a:p>
          <a:p>
            <a:pPr lvl="1"/>
            <a:r>
              <a:rPr lang="en-US" smtClean="0"/>
              <a:t>Quickly budgeting</a:t>
            </a:r>
          </a:p>
          <a:p>
            <a:pPr lvl="1"/>
            <a:r>
              <a:rPr lang="en-US" smtClean="0"/>
              <a:t>Responding to internal and donor needs</a:t>
            </a:r>
          </a:p>
          <a:p>
            <a:pPr lvl="1"/>
            <a:r>
              <a:rPr lang="en-US" smtClean="0"/>
              <a:t>Transmission upgrades/generation</a:t>
            </a:r>
          </a:p>
          <a:p>
            <a:pPr lvl="1"/>
            <a:r>
              <a:rPr lang="en-US" smtClean="0"/>
              <a:t>Communication bet township/state/national</a:t>
            </a:r>
          </a:p>
          <a:p>
            <a:r>
              <a:rPr lang="en-US" smtClean="0"/>
              <a:t>Co-ordination between grid and off-grid projects </a:t>
            </a:r>
          </a:p>
        </p:txBody>
      </p:sp>
    </p:spTree>
    <p:extLst>
      <p:ext uri="{BB962C8B-B14F-4D97-AF65-F5344CB8AC3E}">
        <p14:creationId xmlns:p14="http://schemas.microsoft.com/office/powerpoint/2010/main" val="41718673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15" descr="0-FullNetwork"/>
          <p:cNvPicPr>
            <a:picLocks noChangeAspect="1" noChangeArrowheads="1"/>
          </p:cNvPicPr>
          <p:nvPr/>
        </p:nvPicPr>
        <p:blipFill>
          <a:blip r:embed="rId3">
            <a:extLst>
              <a:ext uri="{28A0092B-C50C-407E-A947-70E740481C1C}">
                <a14:useLocalDpi xmlns:a14="http://schemas.microsoft.com/office/drawing/2010/main" val="0"/>
              </a:ext>
            </a:extLst>
          </a:blip>
          <a:srcRect b="9334"/>
          <a:stretch>
            <a:fillRect/>
          </a:stretch>
        </p:blipFill>
        <p:spPr bwMode="auto">
          <a:xfrm>
            <a:off x="563563" y="1030288"/>
            <a:ext cx="8123237" cy="552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8" name="Rounded Rectangle 24"/>
          <p:cNvSpPr>
            <a:spLocks noChangeArrowheads="1"/>
          </p:cNvSpPr>
          <p:nvPr/>
        </p:nvSpPr>
        <p:spPr bwMode="auto">
          <a:xfrm>
            <a:off x="90488" y="2667000"/>
            <a:ext cx="1189037" cy="609600"/>
          </a:xfrm>
          <a:prstGeom prst="roundRect">
            <a:avLst>
              <a:gd name="adj" fmla="val 16667"/>
            </a:avLst>
          </a:prstGeom>
          <a:noFill/>
          <a:ln w="19050">
            <a:solidFill>
              <a:srgbClr val="D9D9D9"/>
            </a:solidFill>
            <a:round/>
            <a:headEnd/>
            <a:tailEnd/>
          </a:ln>
          <a:extLst>
            <a:ext uri="{909E8E84-426E-40DD-AFC4-6F175D3DCCD1}">
              <a14:hiddenFill xmlns:a14="http://schemas.microsoft.com/office/drawing/2010/main">
                <a:solidFill>
                  <a:srgbClr val="FFFFFF"/>
                </a:solidFill>
              </a14:hiddenFill>
            </a:ext>
          </a:extLst>
        </p:spPr>
        <p:txBody>
          <a:bodyPr lIns="91373" tIns="45687" rIns="91373" bIns="45687" anchor="ctr"/>
          <a:lstStyle/>
          <a:p>
            <a:pPr algn="ctr" defTabSz="912813" fontAlgn="base">
              <a:spcBef>
                <a:spcPct val="0"/>
              </a:spcBef>
              <a:spcAft>
                <a:spcPct val="0"/>
              </a:spcAft>
            </a:pPr>
            <a:r>
              <a:rPr lang="en-US" b="1">
                <a:solidFill>
                  <a:srgbClr val="000000"/>
                </a:solidFill>
                <a:latin typeface="Proxima Nova" charset="0"/>
                <a:ea typeface="MS PGothic" pitchFamily="34" charset="-128"/>
                <a:sym typeface="Gill Sans" pitchFamily="-84" charset="0"/>
              </a:rPr>
              <a:t>Phase 1 </a:t>
            </a:r>
          </a:p>
        </p:txBody>
      </p:sp>
      <p:sp>
        <p:nvSpPr>
          <p:cNvPr id="70659" name="Rounded Rectangle 29"/>
          <p:cNvSpPr>
            <a:spLocks noChangeArrowheads="1"/>
          </p:cNvSpPr>
          <p:nvPr/>
        </p:nvSpPr>
        <p:spPr bwMode="auto">
          <a:xfrm>
            <a:off x="1476375" y="2667000"/>
            <a:ext cx="1433513" cy="609600"/>
          </a:xfrm>
          <a:prstGeom prst="roundRect">
            <a:avLst>
              <a:gd name="adj" fmla="val 16667"/>
            </a:avLst>
          </a:prstGeom>
          <a:solidFill>
            <a:srgbClr val="FFD580"/>
          </a:solidFill>
          <a:ln>
            <a:noFill/>
          </a:ln>
          <a:extLst>
            <a:ext uri="{91240B29-F687-4F45-9708-019B960494DF}">
              <a14:hiddenLine xmlns:a14="http://schemas.microsoft.com/office/drawing/2010/main" w="19050">
                <a:solidFill>
                  <a:srgbClr val="000000"/>
                </a:solidFill>
                <a:round/>
                <a:headEnd/>
                <a:tailEnd/>
              </a14:hiddenLine>
            </a:ext>
          </a:extLst>
        </p:spPr>
        <p:txBody>
          <a:bodyPr lIns="45687" tIns="45687" rIns="45687" bIns="45687" anchor="ctr"/>
          <a:lstStyle/>
          <a:p>
            <a:pPr algn="ctr" defTabSz="912813" fontAlgn="base">
              <a:spcBef>
                <a:spcPct val="0"/>
              </a:spcBef>
              <a:spcAft>
                <a:spcPct val="0"/>
              </a:spcAft>
            </a:pPr>
            <a:r>
              <a:rPr lang="en-US" sz="2400" b="1">
                <a:solidFill>
                  <a:srgbClr val="000000"/>
                </a:solidFill>
                <a:latin typeface="Proxima Nova" charset="0"/>
                <a:ea typeface="MS PGothic" pitchFamily="34" charset="-128"/>
                <a:sym typeface="Gill Sans" pitchFamily="-84" charset="0"/>
              </a:rPr>
              <a:t>&lt; 20</a:t>
            </a:r>
          </a:p>
        </p:txBody>
      </p:sp>
      <p:sp>
        <p:nvSpPr>
          <p:cNvPr id="70660" name="Rounded Rectangle 24"/>
          <p:cNvSpPr>
            <a:spLocks noChangeArrowheads="1"/>
          </p:cNvSpPr>
          <p:nvPr/>
        </p:nvSpPr>
        <p:spPr bwMode="auto">
          <a:xfrm>
            <a:off x="76200" y="3429000"/>
            <a:ext cx="1189038" cy="609600"/>
          </a:xfrm>
          <a:prstGeom prst="roundRect">
            <a:avLst>
              <a:gd name="adj" fmla="val 16667"/>
            </a:avLst>
          </a:prstGeom>
          <a:noFill/>
          <a:ln w="19050">
            <a:solidFill>
              <a:srgbClr val="D9D9D9"/>
            </a:solidFill>
            <a:round/>
            <a:headEnd/>
            <a:tailEnd/>
          </a:ln>
          <a:extLst>
            <a:ext uri="{909E8E84-426E-40DD-AFC4-6F175D3DCCD1}">
              <a14:hiddenFill xmlns:a14="http://schemas.microsoft.com/office/drawing/2010/main">
                <a:solidFill>
                  <a:srgbClr val="FFFFFF"/>
                </a:solidFill>
              </a14:hiddenFill>
            </a:ext>
          </a:extLst>
        </p:spPr>
        <p:txBody>
          <a:bodyPr lIns="91373" tIns="45687" rIns="91373" bIns="45687" anchor="ctr"/>
          <a:lstStyle/>
          <a:p>
            <a:pPr algn="ctr" defTabSz="912813" fontAlgn="base">
              <a:spcBef>
                <a:spcPct val="0"/>
              </a:spcBef>
              <a:spcAft>
                <a:spcPct val="0"/>
              </a:spcAft>
            </a:pPr>
            <a:r>
              <a:rPr lang="en-US" b="1">
                <a:solidFill>
                  <a:srgbClr val="000000"/>
                </a:solidFill>
                <a:latin typeface="Proxima Nova" charset="0"/>
                <a:ea typeface="MS PGothic" pitchFamily="34" charset="-128"/>
                <a:sym typeface="Gill Sans" pitchFamily="-84" charset="0"/>
              </a:rPr>
              <a:t>Phase 2 </a:t>
            </a:r>
          </a:p>
        </p:txBody>
      </p:sp>
      <p:sp>
        <p:nvSpPr>
          <p:cNvPr id="70661" name="Rounded Rectangle 29"/>
          <p:cNvSpPr>
            <a:spLocks noChangeArrowheads="1"/>
          </p:cNvSpPr>
          <p:nvPr/>
        </p:nvSpPr>
        <p:spPr bwMode="auto">
          <a:xfrm>
            <a:off x="1462088" y="3429000"/>
            <a:ext cx="1433512" cy="609600"/>
          </a:xfrm>
          <a:prstGeom prst="roundRect">
            <a:avLst>
              <a:gd name="adj" fmla="val 16667"/>
            </a:avLst>
          </a:prstGeom>
          <a:solidFill>
            <a:srgbClr val="B6D480"/>
          </a:solidFill>
          <a:ln>
            <a:noFill/>
          </a:ln>
          <a:extLst>
            <a:ext uri="{91240B29-F687-4F45-9708-019B960494DF}">
              <a14:hiddenLine xmlns:a14="http://schemas.microsoft.com/office/drawing/2010/main" w="19050">
                <a:solidFill>
                  <a:srgbClr val="000000"/>
                </a:solidFill>
                <a:round/>
                <a:headEnd/>
                <a:tailEnd/>
              </a14:hiddenLine>
            </a:ext>
          </a:extLst>
        </p:spPr>
        <p:txBody>
          <a:bodyPr lIns="45687" tIns="45687" rIns="45687" bIns="45687" anchor="ctr"/>
          <a:lstStyle/>
          <a:p>
            <a:pPr algn="ctr" defTabSz="912813" fontAlgn="base">
              <a:spcBef>
                <a:spcPct val="0"/>
              </a:spcBef>
              <a:spcAft>
                <a:spcPct val="0"/>
              </a:spcAft>
            </a:pPr>
            <a:r>
              <a:rPr lang="en-US" sz="2400" b="1">
                <a:solidFill>
                  <a:srgbClr val="000000"/>
                </a:solidFill>
                <a:latin typeface="Proxima Nova" charset="0"/>
                <a:ea typeface="MS PGothic" pitchFamily="34" charset="-128"/>
                <a:sym typeface="Gill Sans" pitchFamily="-84" charset="0"/>
              </a:rPr>
              <a:t>20 – 25</a:t>
            </a:r>
          </a:p>
        </p:txBody>
      </p:sp>
      <p:sp>
        <p:nvSpPr>
          <p:cNvPr id="70662" name="Rounded Rectangle 24"/>
          <p:cNvSpPr>
            <a:spLocks noChangeArrowheads="1"/>
          </p:cNvSpPr>
          <p:nvPr/>
        </p:nvSpPr>
        <p:spPr bwMode="auto">
          <a:xfrm>
            <a:off x="76200" y="4191000"/>
            <a:ext cx="1189038" cy="609600"/>
          </a:xfrm>
          <a:prstGeom prst="roundRect">
            <a:avLst>
              <a:gd name="adj" fmla="val 16667"/>
            </a:avLst>
          </a:prstGeom>
          <a:noFill/>
          <a:ln w="19050">
            <a:solidFill>
              <a:srgbClr val="D9D9D9"/>
            </a:solidFill>
            <a:round/>
            <a:headEnd/>
            <a:tailEnd/>
          </a:ln>
          <a:extLst>
            <a:ext uri="{909E8E84-426E-40DD-AFC4-6F175D3DCCD1}">
              <a14:hiddenFill xmlns:a14="http://schemas.microsoft.com/office/drawing/2010/main">
                <a:solidFill>
                  <a:srgbClr val="FFFFFF"/>
                </a:solidFill>
              </a14:hiddenFill>
            </a:ext>
          </a:extLst>
        </p:spPr>
        <p:txBody>
          <a:bodyPr lIns="91373" tIns="45687" rIns="91373" bIns="45687" anchor="ctr"/>
          <a:lstStyle/>
          <a:p>
            <a:pPr algn="ctr" defTabSz="912813" fontAlgn="base">
              <a:spcBef>
                <a:spcPct val="0"/>
              </a:spcBef>
              <a:spcAft>
                <a:spcPct val="0"/>
              </a:spcAft>
            </a:pPr>
            <a:r>
              <a:rPr lang="en-US" b="1">
                <a:solidFill>
                  <a:srgbClr val="000000"/>
                </a:solidFill>
                <a:latin typeface="Proxima Nova" charset="0"/>
                <a:ea typeface="MS PGothic" pitchFamily="34" charset="-128"/>
                <a:sym typeface="Gill Sans" pitchFamily="-84" charset="0"/>
              </a:rPr>
              <a:t>Phase 3 </a:t>
            </a:r>
          </a:p>
        </p:txBody>
      </p:sp>
      <p:sp>
        <p:nvSpPr>
          <p:cNvPr id="70663" name="Rounded Rectangle 29"/>
          <p:cNvSpPr>
            <a:spLocks noChangeArrowheads="1"/>
          </p:cNvSpPr>
          <p:nvPr/>
        </p:nvSpPr>
        <p:spPr bwMode="auto">
          <a:xfrm>
            <a:off x="1462088" y="4191000"/>
            <a:ext cx="1433512" cy="609600"/>
          </a:xfrm>
          <a:prstGeom prst="roundRect">
            <a:avLst>
              <a:gd name="adj" fmla="val 16667"/>
            </a:avLst>
          </a:prstGeom>
          <a:solidFill>
            <a:srgbClr val="E89AFF"/>
          </a:solidFill>
          <a:ln>
            <a:noFill/>
          </a:ln>
          <a:extLst>
            <a:ext uri="{91240B29-F687-4F45-9708-019B960494DF}">
              <a14:hiddenLine xmlns:a14="http://schemas.microsoft.com/office/drawing/2010/main" w="19050">
                <a:solidFill>
                  <a:srgbClr val="000000"/>
                </a:solidFill>
                <a:round/>
                <a:headEnd/>
                <a:tailEnd/>
              </a14:hiddenLine>
            </a:ext>
          </a:extLst>
        </p:spPr>
        <p:txBody>
          <a:bodyPr lIns="45687" tIns="45687" rIns="45687" bIns="45687" anchor="ctr"/>
          <a:lstStyle/>
          <a:p>
            <a:pPr algn="ctr" defTabSz="912813" fontAlgn="base">
              <a:spcBef>
                <a:spcPct val="0"/>
              </a:spcBef>
              <a:spcAft>
                <a:spcPct val="0"/>
              </a:spcAft>
            </a:pPr>
            <a:r>
              <a:rPr lang="en-US" sz="2400" b="1">
                <a:solidFill>
                  <a:srgbClr val="000000"/>
                </a:solidFill>
                <a:latin typeface="Proxima Nova" charset="0"/>
                <a:ea typeface="MS PGothic" pitchFamily="34" charset="-128"/>
                <a:sym typeface="Gill Sans" pitchFamily="-84" charset="0"/>
              </a:rPr>
              <a:t>&gt; 25</a:t>
            </a:r>
          </a:p>
        </p:txBody>
      </p:sp>
      <p:sp>
        <p:nvSpPr>
          <p:cNvPr id="70664" name="Rounded Rectangle 24"/>
          <p:cNvSpPr>
            <a:spLocks noChangeArrowheads="1"/>
          </p:cNvSpPr>
          <p:nvPr/>
        </p:nvSpPr>
        <p:spPr bwMode="auto">
          <a:xfrm>
            <a:off x="90488" y="1600200"/>
            <a:ext cx="2833687" cy="914400"/>
          </a:xfrm>
          <a:prstGeom prst="roundRect">
            <a:avLst>
              <a:gd name="adj" fmla="val 16667"/>
            </a:avLst>
          </a:prstGeom>
          <a:noFill/>
          <a:ln w="19050">
            <a:solidFill>
              <a:srgbClr val="D9D9D9"/>
            </a:solidFill>
            <a:round/>
            <a:headEnd/>
            <a:tailEnd/>
          </a:ln>
          <a:extLst>
            <a:ext uri="{909E8E84-426E-40DD-AFC4-6F175D3DCCD1}">
              <a14:hiddenFill xmlns:a14="http://schemas.microsoft.com/office/drawing/2010/main">
                <a:solidFill>
                  <a:srgbClr val="FFFFFF"/>
                </a:solidFill>
              </a14:hiddenFill>
            </a:ext>
          </a:extLst>
        </p:spPr>
        <p:txBody>
          <a:bodyPr lIns="91373" tIns="45687" rIns="91373" bIns="45687" anchor="ctr"/>
          <a:lstStyle/>
          <a:p>
            <a:pPr algn="ctr" defTabSz="912813" fontAlgn="base">
              <a:spcBef>
                <a:spcPct val="0"/>
              </a:spcBef>
              <a:spcAft>
                <a:spcPct val="0"/>
              </a:spcAft>
            </a:pPr>
            <a:r>
              <a:rPr lang="en-US" sz="2000" b="1">
                <a:solidFill>
                  <a:srgbClr val="000000"/>
                </a:solidFill>
                <a:latin typeface="Proxima Nova" charset="0"/>
                <a:ea typeface="MS PGothic" pitchFamily="34" charset="-128"/>
                <a:sym typeface="Gill Sans" pitchFamily="-84" charset="0"/>
              </a:rPr>
              <a:t>Investment in MV line per connection </a:t>
            </a:r>
          </a:p>
          <a:p>
            <a:pPr algn="ctr" defTabSz="912813" fontAlgn="base">
              <a:spcBef>
                <a:spcPct val="0"/>
              </a:spcBef>
              <a:spcAft>
                <a:spcPct val="0"/>
              </a:spcAft>
            </a:pPr>
            <a:r>
              <a:rPr lang="en-US" sz="2000" b="1">
                <a:solidFill>
                  <a:srgbClr val="000000"/>
                </a:solidFill>
                <a:latin typeface="Proxima Nova" charset="0"/>
                <a:ea typeface="MS PGothic" pitchFamily="34" charset="-128"/>
                <a:sym typeface="Gill Sans" pitchFamily="-84" charset="0"/>
              </a:rPr>
              <a:t>(meters shown)</a:t>
            </a:r>
          </a:p>
        </p:txBody>
      </p:sp>
      <p:sp>
        <p:nvSpPr>
          <p:cNvPr id="70665" name="Freeform 93"/>
          <p:cNvSpPr>
            <a:spLocks/>
          </p:cNvSpPr>
          <p:nvPr/>
        </p:nvSpPr>
        <p:spPr bwMode="auto">
          <a:xfrm>
            <a:off x="6324600" y="152400"/>
            <a:ext cx="2590800" cy="2270125"/>
          </a:xfrm>
          <a:custGeom>
            <a:avLst/>
            <a:gdLst>
              <a:gd name="T0" fmla="*/ 0 w 2304"/>
              <a:gd name="T1" fmla="*/ 2147483647 h 1728"/>
              <a:gd name="T2" fmla="*/ 0 w 2304"/>
              <a:gd name="T3" fmla="*/ 2147483647 h 1728"/>
              <a:gd name="T4" fmla="*/ 2147483647 w 2304"/>
              <a:gd name="T5" fmla="*/ 2147483647 h 1728"/>
              <a:gd name="T6" fmla="*/ 2147483647 w 2304"/>
              <a:gd name="T7" fmla="*/ 0 h 1728"/>
              <a:gd name="T8" fmla="*/ 2147483647 w 2304"/>
              <a:gd name="T9" fmla="*/ 0 h 1728"/>
              <a:gd name="T10" fmla="*/ 2147483647 w 2304"/>
              <a:gd name="T11" fmla="*/ 2147483647 h 1728"/>
              <a:gd name="T12" fmla="*/ 2147483647 w 2304"/>
              <a:gd name="T13" fmla="*/ 2147483647 h 1728"/>
              <a:gd name="T14" fmla="*/ 2147483647 w 2304"/>
              <a:gd name="T15" fmla="*/ 2147483647 h 1728"/>
              <a:gd name="T16" fmla="*/ 2147483647 w 2304"/>
              <a:gd name="T17" fmla="*/ 2147483647 h 1728"/>
              <a:gd name="T18" fmla="*/ 2147483647 w 2304"/>
              <a:gd name="T19" fmla="*/ 2147483647 h 1728"/>
              <a:gd name="T20" fmla="*/ 0 w 2304"/>
              <a:gd name="T21" fmla="*/ 2147483647 h 17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04"/>
              <a:gd name="T34" fmla="*/ 0 h 1728"/>
              <a:gd name="T35" fmla="*/ 2304 w 2304"/>
              <a:gd name="T36" fmla="*/ 1728 h 17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04" h="1728">
                <a:moveTo>
                  <a:pt x="0" y="1728"/>
                </a:moveTo>
                <a:lnTo>
                  <a:pt x="0" y="336"/>
                </a:lnTo>
                <a:lnTo>
                  <a:pt x="1008" y="336"/>
                </a:lnTo>
                <a:lnTo>
                  <a:pt x="1008" y="0"/>
                </a:lnTo>
                <a:lnTo>
                  <a:pt x="2304" y="0"/>
                </a:lnTo>
                <a:lnTo>
                  <a:pt x="2304" y="1584"/>
                </a:lnTo>
                <a:lnTo>
                  <a:pt x="1920" y="1584"/>
                </a:lnTo>
                <a:lnTo>
                  <a:pt x="1536" y="816"/>
                </a:lnTo>
                <a:lnTo>
                  <a:pt x="960" y="912"/>
                </a:lnTo>
                <a:lnTo>
                  <a:pt x="384" y="1728"/>
                </a:lnTo>
                <a:lnTo>
                  <a:pt x="0" y="172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round/>
                <a:headEnd/>
                <a:tailEnd/>
              </a14:hiddenLine>
            </a:ext>
          </a:extLst>
        </p:spPr>
        <p:txBody>
          <a:bodyPr lIns="45687" tIns="45687" rIns="45687" bIns="45687" anchor="ctr"/>
          <a:lstStyle/>
          <a:p>
            <a:pPr defTabSz="912813" fontAlgn="base">
              <a:spcBef>
                <a:spcPct val="0"/>
              </a:spcBef>
              <a:spcAft>
                <a:spcPct val="0"/>
              </a:spcAft>
            </a:pPr>
            <a:endParaRPr lang="en-US">
              <a:solidFill>
                <a:srgbClr val="000000"/>
              </a:solidFill>
              <a:ea typeface="MS PGothic" pitchFamily="34" charset="-128"/>
            </a:endParaRPr>
          </a:p>
        </p:txBody>
      </p:sp>
      <p:sp>
        <p:nvSpPr>
          <p:cNvPr id="13" name="Title 1"/>
          <p:cNvSpPr txBox="1">
            <a:spLocks/>
          </p:cNvSpPr>
          <p:nvPr/>
        </p:nvSpPr>
        <p:spPr>
          <a:xfrm>
            <a:off x="304800" y="152400"/>
            <a:ext cx="8686800" cy="1143000"/>
          </a:xfrm>
          <a:prstGeom prst="rect">
            <a:avLst/>
          </a:prstGeom>
        </p:spPr>
        <p:txBody>
          <a:bodyP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200" dirty="0" smtClean="0">
                <a:solidFill>
                  <a:srgbClr val="000000"/>
                </a:solidFill>
              </a:rPr>
              <a:t>Grid </a:t>
            </a:r>
            <a:r>
              <a:rPr lang="en-US" sz="3200" dirty="0">
                <a:solidFill>
                  <a:srgbClr val="000000"/>
                </a:solidFill>
              </a:rPr>
              <a:t>Rollout</a:t>
            </a:r>
            <a:r>
              <a:rPr lang="en-US" sz="3200" dirty="0" smtClean="0">
                <a:solidFill>
                  <a:srgbClr val="000000"/>
                </a:solidFill>
              </a:rPr>
              <a:t>: </a:t>
            </a:r>
          </a:p>
          <a:p>
            <a:pPr>
              <a:defRPr/>
            </a:pPr>
            <a:r>
              <a:rPr lang="en-US" sz="3200" dirty="0" smtClean="0">
                <a:solidFill>
                  <a:srgbClr val="000000"/>
                </a:solidFill>
              </a:rPr>
              <a:t>An example prioritizing most cost-effective branches</a:t>
            </a:r>
          </a:p>
        </p:txBody>
      </p:sp>
    </p:spTree>
    <p:extLst>
      <p:ext uri="{BB962C8B-B14F-4D97-AF65-F5344CB8AC3E}">
        <p14:creationId xmlns:p14="http://schemas.microsoft.com/office/powerpoint/2010/main" val="19315012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p:txBody>
          <a:bodyPr/>
          <a:lstStyle/>
          <a:p>
            <a:r>
              <a:rPr lang="en-US" smtClean="0">
                <a:solidFill>
                  <a:srgbClr val="FF0000"/>
                </a:solidFill>
              </a:rPr>
              <a:t>Incremental Infrastructure</a:t>
            </a:r>
          </a:p>
        </p:txBody>
      </p:sp>
      <p:sp>
        <p:nvSpPr>
          <p:cNvPr id="72706" name="Content Placeholder 2"/>
          <p:cNvSpPr>
            <a:spLocks noGrp="1"/>
          </p:cNvSpPr>
          <p:nvPr>
            <p:ph idx="1"/>
          </p:nvPr>
        </p:nvSpPr>
        <p:spPr/>
        <p:txBody>
          <a:bodyPr/>
          <a:lstStyle/>
          <a:p>
            <a:r>
              <a:rPr lang="en-US" smtClean="0"/>
              <a:t>one could start local and where/when demand grows and grid comes closer connect to the grid </a:t>
            </a:r>
          </a:p>
          <a:p>
            <a:r>
              <a:rPr lang="en-US" smtClean="0"/>
              <a:t>Keeps initial investments small and modular</a:t>
            </a:r>
          </a:p>
          <a:p>
            <a:r>
              <a:rPr lang="en-US" smtClean="0"/>
              <a:t>Does not strain utility immediately </a:t>
            </a:r>
          </a:p>
          <a:p>
            <a:r>
              <a:rPr lang="en-US" smtClean="0"/>
              <a:t>Allows demand grows and entrepreneurship to emerge organically</a:t>
            </a:r>
          </a:p>
          <a:p>
            <a:endParaRPr lang="en-US" smtClean="0"/>
          </a:p>
          <a:p>
            <a:pPr>
              <a:buFont typeface="Arial" pitchFamily="34" charset="0"/>
              <a:buNone/>
            </a:pPr>
            <a:endParaRPr lang="en-US" smtClean="0"/>
          </a:p>
        </p:txBody>
      </p:sp>
    </p:spTree>
    <p:extLst>
      <p:ext uri="{BB962C8B-B14F-4D97-AF65-F5344CB8AC3E}">
        <p14:creationId xmlns:p14="http://schemas.microsoft.com/office/powerpoint/2010/main" val="32132386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p:txBody>
          <a:bodyPr/>
          <a:lstStyle/>
          <a:p>
            <a:r>
              <a:rPr lang="en-US" b="1" smtClean="0">
                <a:solidFill>
                  <a:srgbClr val="0070C0"/>
                </a:solidFill>
              </a:rPr>
              <a:t>Our Project Plan</a:t>
            </a:r>
          </a:p>
        </p:txBody>
      </p:sp>
      <p:sp>
        <p:nvSpPr>
          <p:cNvPr id="73730" name="Content Placeholder 2"/>
          <p:cNvSpPr>
            <a:spLocks noGrp="1"/>
          </p:cNvSpPr>
          <p:nvPr>
            <p:ph idx="1"/>
          </p:nvPr>
        </p:nvSpPr>
        <p:spPr/>
        <p:txBody>
          <a:bodyPr/>
          <a:lstStyle/>
          <a:p>
            <a:r>
              <a:rPr lang="en-US" smtClean="0"/>
              <a:t>The Earth Institute</a:t>
            </a:r>
            <a:r>
              <a:rPr lang="en-US" altLang="en-US" smtClean="0"/>
              <a:t>’</a:t>
            </a:r>
            <a:r>
              <a:rPr lang="en-US" smtClean="0"/>
              <a:t>s approach to Electrification Planning in Myanmar will include three phases with an in-country workshop roughly marking each phase, as outlined below.</a:t>
            </a:r>
          </a:p>
        </p:txBody>
      </p:sp>
    </p:spTree>
    <p:extLst>
      <p:ext uri="{BB962C8B-B14F-4D97-AF65-F5344CB8AC3E}">
        <p14:creationId xmlns:p14="http://schemas.microsoft.com/office/powerpoint/2010/main" val="38583520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p:txBody>
          <a:bodyPr/>
          <a:lstStyle/>
          <a:p>
            <a:r>
              <a:rPr lang="en-US" smtClean="0"/>
              <a:t>Our Project Plan</a:t>
            </a:r>
          </a:p>
        </p:txBody>
      </p:sp>
      <p:sp>
        <p:nvSpPr>
          <p:cNvPr id="74754" name="Content Placeholder 2"/>
          <p:cNvSpPr>
            <a:spLocks noGrp="1"/>
          </p:cNvSpPr>
          <p:nvPr>
            <p:ph idx="1"/>
          </p:nvPr>
        </p:nvSpPr>
        <p:spPr/>
        <p:txBody>
          <a:bodyPr/>
          <a:lstStyle/>
          <a:p>
            <a:pPr marL="0" indent="0">
              <a:buFont typeface="Arial" pitchFamily="34" charset="0"/>
              <a:buNone/>
            </a:pPr>
            <a:r>
              <a:rPr lang="en-US" b="1" smtClean="0"/>
              <a:t>1. Data Gathering</a:t>
            </a:r>
            <a:endParaRPr lang="en-US" smtClean="0"/>
          </a:p>
          <a:p>
            <a:pPr lvl="1"/>
            <a:r>
              <a:rPr lang="en-US" i="1" smtClean="0"/>
              <a:t>Milestone 1:</a:t>
            </a:r>
            <a:r>
              <a:rPr lang="en-US" smtClean="0"/>
              <a:t> Inception Workshop</a:t>
            </a:r>
          </a:p>
          <a:p>
            <a:pPr lvl="1"/>
            <a:r>
              <a:rPr lang="en-US" i="1" smtClean="0"/>
              <a:t>Deliverable 1: </a:t>
            </a:r>
            <a:r>
              <a:rPr lang="en-US" smtClean="0"/>
              <a:t>Inception Report </a:t>
            </a:r>
          </a:p>
          <a:p>
            <a:pPr lvl="1"/>
            <a:endParaRPr lang="en-US" i="1" smtClean="0"/>
          </a:p>
          <a:p>
            <a:pPr lvl="1"/>
            <a:r>
              <a:rPr lang="en-US" i="1" smtClean="0"/>
              <a:t>Milestone 2: </a:t>
            </a:r>
            <a:r>
              <a:rPr lang="en-US" smtClean="0"/>
              <a:t>Formation of a GIS dataset with acceptable resolution of population and MV network representation  </a:t>
            </a:r>
          </a:p>
          <a:p>
            <a:pPr lvl="1"/>
            <a:r>
              <a:rPr lang="en-US" i="1" smtClean="0"/>
              <a:t>Deliverable 2</a:t>
            </a:r>
            <a:r>
              <a:rPr lang="en-US" smtClean="0"/>
              <a:t>: Interim Report</a:t>
            </a:r>
          </a:p>
        </p:txBody>
      </p:sp>
    </p:spTree>
    <p:extLst>
      <p:ext uri="{BB962C8B-B14F-4D97-AF65-F5344CB8AC3E}">
        <p14:creationId xmlns:p14="http://schemas.microsoft.com/office/powerpoint/2010/main" val="6422900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p:nvPr>
        </p:nvSpPr>
        <p:spPr/>
        <p:txBody>
          <a:bodyPr/>
          <a:lstStyle/>
          <a:p>
            <a:r>
              <a:rPr lang="en-US" smtClean="0"/>
              <a:t>Our Project Plan</a:t>
            </a:r>
          </a:p>
        </p:txBody>
      </p:sp>
      <p:sp>
        <p:nvSpPr>
          <p:cNvPr id="76802" name="Content Placeholder 2"/>
          <p:cNvSpPr>
            <a:spLocks noGrp="1"/>
          </p:cNvSpPr>
          <p:nvPr>
            <p:ph idx="1"/>
          </p:nvPr>
        </p:nvSpPr>
        <p:spPr/>
        <p:txBody>
          <a:bodyPr/>
          <a:lstStyle/>
          <a:p>
            <a:pPr marL="0" indent="0">
              <a:buFont typeface="Arial" pitchFamily="34" charset="0"/>
              <a:buNone/>
            </a:pPr>
            <a:r>
              <a:rPr lang="en-US" b="1" smtClean="0"/>
              <a:t>2. Demand Analysis &amp; Quantify Supply Needed</a:t>
            </a:r>
            <a:endParaRPr lang="en-US" smtClean="0"/>
          </a:p>
          <a:p>
            <a:pPr lvl="1"/>
            <a:r>
              <a:rPr lang="en-US" i="1" smtClean="0"/>
              <a:t>Milestone 3: </a:t>
            </a:r>
            <a:r>
              <a:rPr lang="en-US" smtClean="0"/>
              <a:t>Workshop on Initial Results</a:t>
            </a:r>
            <a:endParaRPr lang="en-US" i="1" smtClean="0"/>
          </a:p>
          <a:p>
            <a:pPr lvl="1"/>
            <a:r>
              <a:rPr lang="en-US" i="1" smtClean="0"/>
              <a:t>Deliverable 3: </a:t>
            </a:r>
            <a:r>
              <a:rPr lang="en-US" smtClean="0"/>
              <a:t>Draft Final Geospatial Rollout Plan</a:t>
            </a:r>
          </a:p>
          <a:p>
            <a:pPr marL="0" indent="0">
              <a:buFont typeface="Arial" pitchFamily="34" charset="0"/>
              <a:buNone/>
            </a:pPr>
            <a:r>
              <a:rPr lang="en-US" b="1" smtClean="0"/>
              <a:t>3. Final Scaled-Analysis and Knowledge Transfer</a:t>
            </a:r>
          </a:p>
          <a:p>
            <a:pPr lvl="1"/>
            <a:r>
              <a:rPr lang="en-US" i="1" smtClean="0"/>
              <a:t>Milestone 4:</a:t>
            </a:r>
            <a:r>
              <a:rPr lang="en-US" smtClean="0"/>
              <a:t> Final Results Workshop</a:t>
            </a:r>
            <a:endParaRPr lang="en-US" i="1" smtClean="0"/>
          </a:p>
          <a:p>
            <a:pPr lvl="1"/>
            <a:r>
              <a:rPr lang="en-US" i="1" smtClean="0"/>
              <a:t>Milestone 5: </a:t>
            </a:r>
            <a:r>
              <a:rPr lang="en-US" smtClean="0"/>
              <a:t>GOM feedback on Draft Report</a:t>
            </a:r>
          </a:p>
          <a:p>
            <a:pPr lvl="1"/>
            <a:r>
              <a:rPr lang="en-US" i="1" smtClean="0"/>
              <a:t>Deliverable 4</a:t>
            </a:r>
            <a:r>
              <a:rPr lang="en-US" smtClean="0"/>
              <a:t>: Final Geospatial Rollout Plan &amp; accompanying datasets developed</a:t>
            </a:r>
          </a:p>
        </p:txBody>
      </p:sp>
    </p:spTree>
    <p:extLst>
      <p:ext uri="{BB962C8B-B14F-4D97-AF65-F5344CB8AC3E}">
        <p14:creationId xmlns:p14="http://schemas.microsoft.com/office/powerpoint/2010/main" val="20984711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34963" y="806450"/>
            <a:ext cx="8656637" cy="5670550"/>
          </a:xfrm>
        </p:spPr>
      </p:pic>
    </p:spTree>
    <p:extLst>
      <p:ext uri="{BB962C8B-B14F-4D97-AF65-F5344CB8AC3E}">
        <p14:creationId xmlns:p14="http://schemas.microsoft.com/office/powerpoint/2010/main" val="9275865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a:xfrm>
            <a:off x="457200" y="304800"/>
            <a:ext cx="8229600" cy="1143000"/>
          </a:xfrm>
        </p:spPr>
        <p:txBody>
          <a:bodyPr/>
          <a:lstStyle/>
          <a:p>
            <a:r>
              <a:rPr lang="en-US" sz="3600" b="1" smtClean="0">
                <a:solidFill>
                  <a:srgbClr val="FF0000"/>
                </a:solidFill>
              </a:rPr>
              <a:t>Starting Work For Myanmar: </a:t>
            </a:r>
            <a:br>
              <a:rPr lang="en-US" sz="3600" b="1" smtClean="0">
                <a:solidFill>
                  <a:srgbClr val="FF0000"/>
                </a:solidFill>
              </a:rPr>
            </a:br>
            <a:r>
              <a:rPr lang="en-US" sz="3600" b="1" smtClean="0">
                <a:solidFill>
                  <a:srgbClr val="0070C0"/>
                </a:solidFill>
              </a:rPr>
              <a:t>Data Sets Needed for Electricity Modeling</a:t>
            </a:r>
          </a:p>
        </p:txBody>
      </p:sp>
      <p:sp>
        <p:nvSpPr>
          <p:cNvPr id="79874" name="Content Placeholder 2"/>
          <p:cNvSpPr>
            <a:spLocks noGrp="1"/>
          </p:cNvSpPr>
          <p:nvPr>
            <p:ph idx="1"/>
          </p:nvPr>
        </p:nvSpPr>
        <p:spPr/>
        <p:txBody>
          <a:bodyPr/>
          <a:lstStyle/>
          <a:p>
            <a:r>
              <a:rPr lang="en-US" smtClean="0">
                <a:solidFill>
                  <a:srgbClr val="FF0000"/>
                </a:solidFill>
              </a:rPr>
              <a:t>Settlement Data from Village or Village Tracts</a:t>
            </a:r>
          </a:p>
          <a:p>
            <a:pPr lvl="1"/>
            <a:r>
              <a:rPr lang="en-US" smtClean="0">
                <a:solidFill>
                  <a:srgbClr val="FF0000"/>
                </a:solidFill>
              </a:rPr>
              <a:t>Locations</a:t>
            </a:r>
          </a:p>
          <a:p>
            <a:pPr lvl="1"/>
            <a:r>
              <a:rPr lang="en-US" smtClean="0">
                <a:solidFill>
                  <a:srgbClr val="FF0000"/>
                </a:solidFill>
              </a:rPr>
              <a:t>Populations </a:t>
            </a:r>
          </a:p>
          <a:p>
            <a:r>
              <a:rPr lang="en-US" smtClean="0"/>
              <a:t>Existing Grid Distribution Data</a:t>
            </a:r>
          </a:p>
          <a:p>
            <a:pPr lvl="1"/>
            <a:r>
              <a:rPr lang="en-US" smtClean="0"/>
              <a:t>map or digital file for medium-voltage lines</a:t>
            </a:r>
          </a:p>
          <a:p>
            <a:r>
              <a:rPr lang="en-US" smtClean="0"/>
              <a:t>Other drivers</a:t>
            </a:r>
          </a:p>
          <a:p>
            <a:pPr lvl="1"/>
            <a:r>
              <a:rPr lang="en-US" smtClean="0"/>
              <a:t>Supply options, current/future</a:t>
            </a:r>
          </a:p>
          <a:p>
            <a:pPr lvl="1"/>
            <a:r>
              <a:rPr lang="en-US" smtClean="0"/>
              <a:t>Demand/hh, population and demand growth, </a:t>
            </a:r>
          </a:p>
          <a:p>
            <a:pPr lvl="1"/>
            <a:r>
              <a:rPr lang="en-US" smtClean="0"/>
              <a:t>unit costs of options</a:t>
            </a:r>
          </a:p>
        </p:txBody>
      </p:sp>
    </p:spTree>
    <p:extLst>
      <p:ext uri="{BB962C8B-B14F-4D97-AF65-F5344CB8AC3E}">
        <p14:creationId xmlns:p14="http://schemas.microsoft.com/office/powerpoint/2010/main" val="1717801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p:cNvSpPr>
            <a:spLocks noGrp="1"/>
          </p:cNvSpPr>
          <p:nvPr>
            <p:ph type="title"/>
          </p:nvPr>
        </p:nvSpPr>
        <p:spPr/>
        <p:txBody>
          <a:bodyPr/>
          <a:lstStyle/>
          <a:p>
            <a:endParaRPr lang="en-US" smtClean="0"/>
          </a:p>
        </p:txBody>
      </p:sp>
      <p:pic>
        <p:nvPicPr>
          <p:cNvPr id="80898" name="Picture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609600"/>
            <a:ext cx="80899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84187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p:txBody>
          <a:bodyPr/>
          <a:lstStyle/>
          <a:p>
            <a:r>
              <a:rPr lang="en-US" sz="3400" smtClean="0"/>
              <a:t>Village locations within Village Tracts</a:t>
            </a:r>
          </a:p>
        </p:txBody>
      </p:sp>
      <p:pic>
        <p:nvPicPr>
          <p:cNvPr id="81922" name="Picture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219200"/>
            <a:ext cx="4343400"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3" name="Picture 1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219200"/>
            <a:ext cx="4368800" cy="327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endParaRPr lang="en-US">
              <a:solidFill>
                <a:srgbClr val="000000"/>
              </a:solidFill>
              <a:latin typeface="Arial" pitchFamily="34" charset="0"/>
              <a:ea typeface="MS PGothic" pitchFamily="34" charset="-128"/>
              <a:cs typeface="Arial" pitchFamily="34" charset="0"/>
            </a:endParaRPr>
          </a:p>
        </p:txBody>
      </p:sp>
      <p:sp>
        <p:nvSpPr>
          <p:cNvPr id="81925" name="Rectangle 4"/>
          <p:cNvSpPr>
            <a:spLocks noChangeArrowheads="1"/>
          </p:cNvSpPr>
          <p:nvPr/>
        </p:nvSpPr>
        <p:spPr bwMode="auto">
          <a:xfrm>
            <a:off x="0" y="25241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sz="1200">
                <a:solidFill>
                  <a:srgbClr val="000000"/>
                </a:solidFill>
                <a:latin typeface="Proxima Nova Lt" charset="0"/>
                <a:ea typeface="MS PGothic" pitchFamily="34" charset="-128"/>
              </a:rPr>
              <a:t>  </a:t>
            </a:r>
            <a:endParaRPr lang="en-US">
              <a:solidFill>
                <a:srgbClr val="000000"/>
              </a:solidFill>
              <a:latin typeface="Arial" pitchFamily="34" charset="0"/>
              <a:ea typeface="MS PGothic" pitchFamily="34" charset="-128"/>
              <a:cs typeface="Arial" pitchFamily="34" charset="0"/>
            </a:endParaRPr>
          </a:p>
        </p:txBody>
      </p:sp>
      <p:sp>
        <p:nvSpPr>
          <p:cNvPr id="81926" name="Rectangle 8"/>
          <p:cNvSpPr>
            <a:spLocks noChangeArrowheads="1"/>
          </p:cNvSpPr>
          <p:nvPr/>
        </p:nvSpPr>
        <p:spPr bwMode="auto">
          <a:xfrm>
            <a:off x="320675" y="4735513"/>
            <a:ext cx="3946525"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501" rIns="-36501" anchor="ctr">
            <a:spAutoFit/>
          </a:bodyPr>
          <a:lstStyle/>
          <a:p>
            <a:pPr algn="ctr" fontAlgn="base">
              <a:spcBef>
                <a:spcPct val="0"/>
              </a:spcBef>
              <a:spcAft>
                <a:spcPct val="0"/>
              </a:spcAft>
            </a:pPr>
            <a:r>
              <a:rPr lang="en-US" sz="2000">
                <a:solidFill>
                  <a:srgbClr val="000000"/>
                </a:solidFill>
                <a:latin typeface="Arial" pitchFamily="34" charset="0"/>
                <a:ea typeface="MS PGothic" pitchFamily="34" charset="-128"/>
                <a:cs typeface="Arial" pitchFamily="34" charset="0"/>
              </a:rPr>
              <a:t>Village Tract data may be supplemented in some cases</a:t>
            </a:r>
          </a:p>
        </p:txBody>
      </p:sp>
      <p:sp>
        <p:nvSpPr>
          <p:cNvPr id="81927" name="Rectangle 9"/>
          <p:cNvSpPr>
            <a:spLocks noChangeArrowheads="1"/>
          </p:cNvSpPr>
          <p:nvPr/>
        </p:nvSpPr>
        <p:spPr bwMode="auto">
          <a:xfrm>
            <a:off x="4981575" y="4625975"/>
            <a:ext cx="3857625"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501" rIns="-36501" anchor="ctr">
            <a:spAutoFit/>
          </a:bodyPr>
          <a:lstStyle/>
          <a:p>
            <a:pPr algn="ctr" fontAlgn="base">
              <a:spcBef>
                <a:spcPct val="0"/>
              </a:spcBef>
              <a:spcAft>
                <a:spcPct val="0"/>
              </a:spcAft>
            </a:pPr>
            <a:r>
              <a:rPr lang="en-US" sz="2000">
                <a:solidFill>
                  <a:srgbClr val="000000"/>
                </a:solidFill>
                <a:latin typeface="Proxima Nova Lt" charset="0"/>
                <a:ea typeface="MS PGothic" pitchFamily="34" charset="-128"/>
              </a:rPr>
              <a:t>Electrification Planning benefits from village level data.</a:t>
            </a:r>
            <a:endParaRPr lang="en-US" sz="2000">
              <a:solidFill>
                <a:srgbClr val="000000"/>
              </a:solidFill>
              <a:latin typeface="Arial" pitchFamily="34" charset="0"/>
              <a:ea typeface="MS PGothic" pitchFamily="34" charset="-128"/>
              <a:cs typeface="Arial" pitchFamily="34" charset="0"/>
            </a:endParaRPr>
          </a:p>
        </p:txBody>
      </p:sp>
    </p:spTree>
    <p:extLst>
      <p:ext uri="{BB962C8B-B14F-4D97-AF65-F5344CB8AC3E}">
        <p14:creationId xmlns:p14="http://schemas.microsoft.com/office/powerpoint/2010/main" val="19750126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a:spLocks noGrp="1"/>
          </p:cNvSpPr>
          <p:nvPr>
            <p:ph type="title"/>
          </p:nvPr>
        </p:nvSpPr>
        <p:spPr>
          <a:xfrm>
            <a:off x="457200" y="381000"/>
            <a:ext cx="8229600" cy="1143000"/>
          </a:xfrm>
        </p:spPr>
        <p:txBody>
          <a:bodyPr/>
          <a:lstStyle/>
          <a:p>
            <a:r>
              <a:rPr lang="en-US" sz="3000" b="1" smtClean="0">
                <a:solidFill>
                  <a:srgbClr val="0070C0"/>
                </a:solidFill>
                <a:latin typeface="Proxima Nova" charset="0"/>
              </a:rPr>
              <a:t>Settlement Data</a:t>
            </a:r>
          </a:p>
        </p:txBody>
      </p:sp>
      <p:sp>
        <p:nvSpPr>
          <p:cNvPr id="5" name="Content Placeholder 4"/>
          <p:cNvSpPr>
            <a:spLocks noGrp="1"/>
          </p:cNvSpPr>
          <p:nvPr>
            <p:ph idx="1"/>
          </p:nvPr>
        </p:nvSpPr>
        <p:spPr>
          <a:xfrm>
            <a:off x="304800" y="1524000"/>
            <a:ext cx="8610600" cy="5105400"/>
          </a:xfrm>
        </p:spPr>
        <p:txBody>
          <a:bodyPr/>
          <a:lstStyle/>
          <a:p>
            <a:r>
              <a:rPr lang="en-US" smtClean="0"/>
              <a:t>From MOLFRD, DRD</a:t>
            </a:r>
          </a:p>
          <a:p>
            <a:r>
              <a:rPr lang="en-US" smtClean="0"/>
              <a:t>Village location and population, 2001 </a:t>
            </a:r>
          </a:p>
          <a:p>
            <a:r>
              <a:rPr lang="en-US" smtClean="0"/>
              <a:t>In absence of more recent data, an excellent starting point </a:t>
            </a:r>
          </a:p>
          <a:p>
            <a:r>
              <a:rPr lang="en-US" smtClean="0"/>
              <a:t>Project to future</a:t>
            </a:r>
          </a:p>
          <a:p>
            <a:r>
              <a:rPr lang="en-US" smtClean="0"/>
              <a:t>Can we updated as </a:t>
            </a:r>
          </a:p>
          <a:p>
            <a:pPr>
              <a:buFont typeface="Arial" pitchFamily="34" charset="0"/>
              <a:buNone/>
            </a:pPr>
            <a:r>
              <a:rPr lang="en-US" smtClean="0"/>
              <a:t>new figures become</a:t>
            </a:r>
          </a:p>
          <a:p>
            <a:pPr>
              <a:buFont typeface="Arial" pitchFamily="34" charset="0"/>
              <a:buNone/>
            </a:pPr>
            <a:r>
              <a:rPr lang="en-US" smtClean="0"/>
              <a:t> available</a:t>
            </a:r>
          </a:p>
          <a:p>
            <a:endParaRPr lang="en-US" smtClean="0"/>
          </a:p>
        </p:txBody>
      </p:sp>
      <p:pic>
        <p:nvPicPr>
          <p:cNvPr id="82947" name="Picture 2" descr="Screen Shot 2013-11-21 at 6.56.07 A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3282950"/>
            <a:ext cx="5106988" cy="355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9105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sz="3400" smtClean="0">
                <a:latin typeface="Proxima Nova" charset="0"/>
              </a:rPr>
              <a:t>Benefits of National Geospatial Planning</a:t>
            </a:r>
          </a:p>
        </p:txBody>
      </p:sp>
      <p:sp>
        <p:nvSpPr>
          <p:cNvPr id="3" name="Content Placeholder 2"/>
          <p:cNvSpPr>
            <a:spLocks noGrp="1"/>
          </p:cNvSpPr>
          <p:nvPr>
            <p:ph idx="1"/>
          </p:nvPr>
        </p:nvSpPr>
        <p:spPr/>
        <p:txBody>
          <a:bodyPr>
            <a:normAutofit/>
          </a:bodyPr>
          <a:lstStyle/>
          <a:p>
            <a:pPr>
              <a:lnSpc>
                <a:spcPct val="80000"/>
              </a:lnSpc>
            </a:pPr>
            <a:r>
              <a:rPr lang="en-US" sz="2200" b="1" smtClean="0">
                <a:solidFill>
                  <a:schemeClr val="tx2"/>
                </a:solidFill>
                <a:latin typeface="Proxima Nova" charset="0"/>
              </a:rPr>
              <a:t>Accelerate national access at scale:</a:t>
            </a:r>
          </a:p>
          <a:p>
            <a:pPr lvl="1">
              <a:lnSpc>
                <a:spcPct val="80000"/>
              </a:lnSpc>
            </a:pPr>
            <a:r>
              <a:rPr lang="en-US" sz="2000" smtClean="0">
                <a:latin typeface="Proxima Nova" charset="0"/>
              </a:rPr>
              <a:t>access and service standards can be applied consistently</a:t>
            </a:r>
          </a:p>
          <a:p>
            <a:pPr lvl="1">
              <a:lnSpc>
                <a:spcPct val="80000"/>
              </a:lnSpc>
            </a:pPr>
            <a:r>
              <a:rPr lang="en-US" sz="2000" smtClean="0">
                <a:latin typeface="Proxima Nova" charset="0"/>
              </a:rPr>
              <a:t>important for remote, under-served populations</a:t>
            </a:r>
          </a:p>
          <a:p>
            <a:pPr lvl="3">
              <a:lnSpc>
                <a:spcPct val="80000"/>
              </a:lnSpc>
            </a:pPr>
            <a:endParaRPr lang="en-US" sz="1400" smtClean="0">
              <a:latin typeface="Proxima Nova" charset="0"/>
            </a:endParaRPr>
          </a:p>
          <a:p>
            <a:pPr>
              <a:lnSpc>
                <a:spcPct val="80000"/>
              </a:lnSpc>
            </a:pPr>
            <a:r>
              <a:rPr lang="en-US" sz="2200" b="1" smtClean="0">
                <a:solidFill>
                  <a:schemeClr val="tx2"/>
                </a:solidFill>
                <a:latin typeface="Proxima Nova" charset="0"/>
              </a:rPr>
              <a:t>Improve allocation of investments:</a:t>
            </a:r>
          </a:p>
          <a:p>
            <a:pPr lvl="1">
              <a:lnSpc>
                <a:spcPct val="80000"/>
              </a:lnSpc>
            </a:pPr>
            <a:r>
              <a:rPr lang="en-US" sz="2000" smtClean="0">
                <a:latin typeface="Proxima Nova" charset="0"/>
              </a:rPr>
              <a:t>ensure on-grid generation benefits from economies of scale</a:t>
            </a:r>
          </a:p>
          <a:p>
            <a:pPr lvl="1">
              <a:lnSpc>
                <a:spcPct val="80000"/>
              </a:lnSpc>
            </a:pPr>
            <a:r>
              <a:rPr lang="en-US" sz="2000" smtClean="0">
                <a:latin typeface="Proxima Nova" charset="0"/>
              </a:rPr>
              <a:t>efficient targeting of off-grid systems for smaller communities</a:t>
            </a:r>
          </a:p>
          <a:p>
            <a:pPr lvl="1">
              <a:lnSpc>
                <a:spcPct val="80000"/>
              </a:lnSpc>
            </a:pPr>
            <a:r>
              <a:rPr lang="en-US" sz="2000" smtClean="0">
                <a:latin typeface="Proxima Nova" charset="0"/>
              </a:rPr>
              <a:t>enable rapid design and bulk procurement in roll-out</a:t>
            </a:r>
          </a:p>
          <a:p>
            <a:pPr lvl="4">
              <a:lnSpc>
                <a:spcPct val="80000"/>
              </a:lnSpc>
            </a:pPr>
            <a:endParaRPr lang="en-US" sz="1400" smtClean="0">
              <a:latin typeface="Proxima Nova" charset="0"/>
            </a:endParaRPr>
          </a:p>
          <a:p>
            <a:pPr>
              <a:lnSpc>
                <a:spcPct val="80000"/>
              </a:lnSpc>
            </a:pPr>
            <a:r>
              <a:rPr lang="en-US" sz="2200" b="1" smtClean="0">
                <a:solidFill>
                  <a:schemeClr val="tx2"/>
                </a:solidFill>
                <a:latin typeface="Proxima Nova" charset="0"/>
              </a:rPr>
              <a:t>Provide a coordinated investment framework:</a:t>
            </a:r>
          </a:p>
          <a:p>
            <a:pPr lvl="1">
              <a:lnSpc>
                <a:spcPct val="80000"/>
              </a:lnSpc>
            </a:pPr>
            <a:r>
              <a:rPr lang="en-US" sz="2000" smtClean="0">
                <a:latin typeface="Proxima Nova" charset="0"/>
              </a:rPr>
              <a:t>help donors &amp; government prioritize according to local development goals</a:t>
            </a:r>
          </a:p>
          <a:p>
            <a:pPr lvl="1">
              <a:lnSpc>
                <a:spcPct val="80000"/>
              </a:lnSpc>
            </a:pPr>
            <a:r>
              <a:rPr lang="en-US" sz="2000" smtClean="0">
                <a:latin typeface="Proxima Nova" charset="0"/>
              </a:rPr>
              <a:t>reduce risk for private sector investors and entrepreneurs</a:t>
            </a:r>
          </a:p>
          <a:p>
            <a:pPr lvl="4">
              <a:lnSpc>
                <a:spcPct val="80000"/>
              </a:lnSpc>
            </a:pPr>
            <a:endParaRPr lang="en-US" sz="1400" smtClean="0">
              <a:latin typeface="Proxima Nova" charset="0"/>
            </a:endParaRPr>
          </a:p>
          <a:p>
            <a:pPr>
              <a:lnSpc>
                <a:spcPct val="80000"/>
              </a:lnSpc>
            </a:pPr>
            <a:r>
              <a:rPr lang="en-US" sz="2200" smtClean="0">
                <a:solidFill>
                  <a:srgbClr val="C00000"/>
                </a:solidFill>
                <a:latin typeface="Proxima Nova" charset="0"/>
              </a:rPr>
              <a:t>NOTE:  The difference between design vs. planning</a:t>
            </a:r>
          </a:p>
          <a:p>
            <a:pPr>
              <a:lnSpc>
                <a:spcPct val="80000"/>
              </a:lnSpc>
            </a:pPr>
            <a:endParaRPr lang="en-US" sz="2200" smtClean="0">
              <a:latin typeface="Proxima Nova" charset="0"/>
            </a:endParaRPr>
          </a:p>
        </p:txBody>
      </p:sp>
      <p:sp>
        <p:nvSpPr>
          <p:cNvPr id="4" name="Slide Number Placeholder 3"/>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4443148F-26F7-4E9A-BB78-117FEF0069FA}" type="slidenum">
              <a:rPr lang="en-US" sz="1200">
                <a:solidFill>
                  <a:srgbClr val="595959"/>
                </a:solidFill>
              </a:rPr>
              <a:pPr eaLnBrk="1" hangingPunct="1"/>
              <a:t>4</a:t>
            </a:fld>
            <a:endParaRPr lang="en-US" sz="1200">
              <a:solidFill>
                <a:srgbClr val="595959"/>
              </a:solidFill>
            </a:endParaRPr>
          </a:p>
        </p:txBody>
      </p:sp>
    </p:spTree>
    <p:extLst>
      <p:ext uri="{BB962C8B-B14F-4D97-AF65-F5344CB8AC3E}">
        <p14:creationId xmlns:p14="http://schemas.microsoft.com/office/powerpoint/2010/main" val="102001356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1"/>
          <p:cNvPicPr>
            <a:picLocks noChangeAspect="1"/>
          </p:cNvPicPr>
          <p:nvPr/>
        </p:nvPicPr>
        <p:blipFill>
          <a:blip>
            <a:extLst>
              <a:ext uri="{28A0092B-C50C-407E-A947-70E740481C1C}">
                <a14:useLocalDpi xmlns:a14="http://schemas.microsoft.com/office/drawing/2010/main" val="0"/>
              </a:ext>
            </a:extLst>
          </a:blip>
          <a:srcRect/>
          <a:stretch>
            <a:fillRect/>
          </a:stretch>
        </p:blipFill>
        <p:spPr bwMode="auto">
          <a:xfrm>
            <a:off x="838200" y="1371600"/>
            <a:ext cx="7467600" cy="537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0" name="TextBox 2"/>
          <p:cNvSpPr txBox="1">
            <a:spLocks noChangeArrowheads="1"/>
          </p:cNvSpPr>
          <p:nvPr/>
        </p:nvSpPr>
        <p:spPr bwMode="auto">
          <a:xfrm>
            <a:off x="1447800" y="609600"/>
            <a:ext cx="6553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defTabSz="912813" eaLnBrk="1" fontAlgn="base" hangingPunct="1">
              <a:spcBef>
                <a:spcPct val="0"/>
              </a:spcBef>
              <a:spcAft>
                <a:spcPct val="0"/>
              </a:spcAft>
            </a:pPr>
            <a:r>
              <a:rPr lang="en-US" b="1">
                <a:solidFill>
                  <a:srgbClr val="000000"/>
                </a:solidFill>
              </a:rPr>
              <a:t>EXAMPLE:  State: Magway   Township:  Pakoku</a:t>
            </a:r>
          </a:p>
        </p:txBody>
      </p:sp>
    </p:spTree>
    <p:extLst>
      <p:ext uri="{BB962C8B-B14F-4D97-AF65-F5344CB8AC3E}">
        <p14:creationId xmlns:p14="http://schemas.microsoft.com/office/powerpoint/2010/main" val="327503600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457200" y="304800"/>
            <a:ext cx="8229600" cy="1143000"/>
          </a:xfrm>
        </p:spPr>
        <p:txBody>
          <a:bodyPr/>
          <a:lstStyle/>
          <a:p>
            <a:r>
              <a:rPr lang="en-US" sz="3600" b="1" smtClean="0">
                <a:solidFill>
                  <a:srgbClr val="FF0000"/>
                </a:solidFill>
              </a:rPr>
              <a:t/>
            </a:r>
            <a:br>
              <a:rPr lang="en-US" sz="3600" b="1" smtClean="0">
                <a:solidFill>
                  <a:srgbClr val="FF0000"/>
                </a:solidFill>
              </a:rPr>
            </a:br>
            <a:r>
              <a:rPr lang="en-US" sz="3600" b="1" smtClean="0">
                <a:solidFill>
                  <a:srgbClr val="0070C0"/>
                </a:solidFill>
              </a:rPr>
              <a:t>Existing distribution grid</a:t>
            </a:r>
          </a:p>
        </p:txBody>
      </p:sp>
      <p:sp>
        <p:nvSpPr>
          <p:cNvPr id="84994" name="Content Placeholder 2"/>
          <p:cNvSpPr>
            <a:spLocks noGrp="1"/>
          </p:cNvSpPr>
          <p:nvPr>
            <p:ph idx="1"/>
          </p:nvPr>
        </p:nvSpPr>
        <p:spPr/>
        <p:txBody>
          <a:bodyPr/>
          <a:lstStyle/>
          <a:p>
            <a:r>
              <a:rPr lang="en-US" smtClean="0"/>
              <a:t>Transmission Lines </a:t>
            </a:r>
          </a:p>
          <a:p>
            <a:pPr lvl="1"/>
            <a:r>
              <a:rPr lang="en-US" smtClean="0"/>
              <a:t>Available through MEPE, up to 66 kV</a:t>
            </a:r>
          </a:p>
          <a:p>
            <a:r>
              <a:rPr lang="en-US" smtClean="0">
                <a:solidFill>
                  <a:srgbClr val="000000"/>
                </a:solidFill>
              </a:rPr>
              <a:t>Medium Voltage lines</a:t>
            </a:r>
            <a:r>
              <a:rPr lang="en-US" smtClean="0">
                <a:solidFill>
                  <a:srgbClr val="FF0000"/>
                </a:solidFill>
              </a:rPr>
              <a:t>, ESE, YESB  </a:t>
            </a:r>
          </a:p>
          <a:p>
            <a:pPr lvl="1"/>
            <a:r>
              <a:rPr lang="en-US" smtClean="0">
                <a:solidFill>
                  <a:srgbClr val="FF0000"/>
                </a:solidFill>
              </a:rPr>
              <a:t>33 kV and 11 kV lines </a:t>
            </a:r>
          </a:p>
          <a:p>
            <a:pPr lvl="1"/>
            <a:r>
              <a:rPr lang="en-US" smtClean="0">
                <a:solidFill>
                  <a:srgbClr val="FF0000"/>
                </a:solidFill>
              </a:rPr>
              <a:t>Currently not available in digital geo-spatial form</a:t>
            </a:r>
          </a:p>
          <a:p>
            <a:pPr lvl="1"/>
            <a:r>
              <a:rPr lang="en-US" smtClean="0">
                <a:solidFill>
                  <a:srgbClr val="FF0000"/>
                </a:solidFill>
              </a:rPr>
              <a:t>ESE is compiling paper/scan images from all states/regions, estimated avai: 1 month </a:t>
            </a:r>
          </a:p>
          <a:p>
            <a:r>
              <a:rPr lang="en-US" smtClean="0"/>
              <a:t>Smaller off-grid systems</a:t>
            </a:r>
          </a:p>
          <a:p>
            <a:pPr lvl="1"/>
            <a:r>
              <a:rPr lang="en-US" smtClean="0"/>
              <a:t>Expect to report later </a:t>
            </a:r>
          </a:p>
          <a:p>
            <a:pPr lvl="1"/>
            <a:endParaRPr lang="en-US" smtClean="0"/>
          </a:p>
          <a:p>
            <a:endParaRPr lang="en-US" smtClean="0">
              <a:solidFill>
                <a:srgbClr val="FF0000"/>
              </a:solidFill>
            </a:endParaRPr>
          </a:p>
        </p:txBody>
      </p:sp>
    </p:spTree>
    <p:extLst>
      <p:ext uri="{BB962C8B-B14F-4D97-AF65-F5344CB8AC3E}">
        <p14:creationId xmlns:p14="http://schemas.microsoft.com/office/powerpoint/2010/main" val="40972545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a:xfrm>
            <a:off x="457200" y="304800"/>
            <a:ext cx="8229600" cy="1143000"/>
          </a:xfrm>
        </p:spPr>
        <p:txBody>
          <a:bodyPr/>
          <a:lstStyle/>
          <a:p>
            <a:r>
              <a:rPr lang="en-US" sz="3600" b="1" smtClean="0">
                <a:solidFill>
                  <a:srgbClr val="FF0000"/>
                </a:solidFill>
              </a:rPr>
              <a:t/>
            </a:r>
            <a:br>
              <a:rPr lang="en-US" sz="3600" b="1" smtClean="0">
                <a:solidFill>
                  <a:srgbClr val="FF0000"/>
                </a:solidFill>
              </a:rPr>
            </a:br>
            <a:r>
              <a:rPr lang="en-US" sz="3600" b="1" smtClean="0">
                <a:solidFill>
                  <a:srgbClr val="0070C0"/>
                </a:solidFill>
              </a:rPr>
              <a:t>Other drivers</a:t>
            </a:r>
          </a:p>
        </p:txBody>
      </p:sp>
      <p:sp>
        <p:nvSpPr>
          <p:cNvPr id="3" name="Content Placeholder 2"/>
          <p:cNvSpPr>
            <a:spLocks noGrp="1"/>
          </p:cNvSpPr>
          <p:nvPr>
            <p:ph idx="1"/>
          </p:nvPr>
        </p:nvSpPr>
        <p:spPr/>
        <p:txBody>
          <a:bodyPr/>
          <a:lstStyle/>
          <a:p>
            <a:r>
              <a:rPr lang="en-US" smtClean="0"/>
              <a:t>Large generation Sources</a:t>
            </a:r>
          </a:p>
          <a:p>
            <a:pPr lvl="1"/>
            <a:r>
              <a:rPr lang="en-US" smtClean="0"/>
              <a:t>Hydropower, HGPE (generation), DHP (planning) </a:t>
            </a:r>
          </a:p>
          <a:p>
            <a:r>
              <a:rPr lang="en-US" smtClean="0"/>
              <a:t>Cost of Grid Generation in the future</a:t>
            </a:r>
          </a:p>
          <a:p>
            <a:pPr lvl="1"/>
            <a:r>
              <a:rPr lang="en-US" smtClean="0"/>
              <a:t>Some uncertainty due to variable international fuel supply, </a:t>
            </a:r>
            <a:r>
              <a:rPr lang="en-US" smtClean="0">
                <a:solidFill>
                  <a:srgbClr val="FF0000"/>
                </a:solidFill>
              </a:rPr>
              <a:t>scale of demand growth</a:t>
            </a:r>
          </a:p>
          <a:p>
            <a:pPr lvl="1"/>
            <a:r>
              <a:rPr lang="en-US" smtClean="0"/>
              <a:t>JICA study</a:t>
            </a:r>
          </a:p>
          <a:p>
            <a:pPr lvl="1"/>
            <a:r>
              <a:rPr lang="en-US" smtClean="0"/>
              <a:t>Hydro potentials, thru MOPE </a:t>
            </a:r>
          </a:p>
          <a:p>
            <a:r>
              <a:rPr lang="en-US" smtClean="0"/>
              <a:t>Hydro &lt;5MW, from ESE </a:t>
            </a:r>
          </a:p>
          <a:p>
            <a:r>
              <a:rPr lang="en-US" smtClean="0"/>
              <a:t>Unit costs, demand</a:t>
            </a:r>
          </a:p>
          <a:p>
            <a:pPr>
              <a:buFont typeface="Arial" pitchFamily="34" charset="0"/>
              <a:buNone/>
            </a:pPr>
            <a:endParaRPr lang="en-US" smtClean="0"/>
          </a:p>
          <a:p>
            <a:endParaRPr lang="en-US" smtClean="0"/>
          </a:p>
          <a:p>
            <a:pPr lvl="1"/>
            <a:endParaRPr lang="en-US" smtClean="0"/>
          </a:p>
        </p:txBody>
      </p:sp>
    </p:spTree>
    <p:extLst>
      <p:ext uri="{BB962C8B-B14F-4D97-AF65-F5344CB8AC3E}">
        <p14:creationId xmlns:p14="http://schemas.microsoft.com/office/powerpoint/2010/main" val="154297736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l="42966" t="2254" r="39670" b="65109"/>
          <a:stretch>
            <a:fillRect/>
          </a:stretch>
        </p:blipFill>
        <p:spPr>
          <a:xfrm>
            <a:off x="4953000" y="228600"/>
            <a:ext cx="3810000" cy="5064125"/>
          </a:xfrm>
          <a:ln>
            <a:solidFill>
              <a:srgbClr val="002060"/>
            </a:solidFill>
            <a:miter lim="800000"/>
            <a:headEnd/>
            <a:tailEnd/>
          </a:ln>
        </p:spPr>
      </p:pic>
      <p:pic>
        <p:nvPicPr>
          <p:cNvPr id="87042" name="Content Placeholder 3"/>
          <p:cNvPicPr>
            <a:picLocks noChangeAspect="1"/>
          </p:cNvPicPr>
          <p:nvPr/>
        </p:nvPicPr>
        <p:blipFill>
          <a:blip r:embed="rId3" cstate="print">
            <a:extLst>
              <a:ext uri="{28A0092B-C50C-407E-A947-70E740481C1C}">
                <a14:useLocalDpi xmlns:a14="http://schemas.microsoft.com/office/drawing/2010/main" val="0"/>
              </a:ext>
            </a:extLst>
          </a:blip>
          <a:srcRect l="18095" t="76282" r="63811" b="2025"/>
          <a:stretch>
            <a:fillRect/>
          </a:stretch>
        </p:blipFill>
        <p:spPr bwMode="auto">
          <a:xfrm>
            <a:off x="7454900" y="4114800"/>
            <a:ext cx="12319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3" name="Content Placeholder 3"/>
          <p:cNvPicPr>
            <a:picLocks noChangeAspect="1"/>
          </p:cNvPicPr>
          <p:nvPr/>
        </p:nvPicPr>
        <p:blipFill>
          <a:blip r:embed="rId4">
            <a:extLst>
              <a:ext uri="{28A0092B-C50C-407E-A947-70E740481C1C}">
                <a14:useLocalDpi xmlns:a14="http://schemas.microsoft.com/office/drawing/2010/main" val="0"/>
              </a:ext>
            </a:extLst>
          </a:blip>
          <a:srcRect l="45337" t="6294" r="18652" b="31464"/>
          <a:stretch>
            <a:fillRect/>
          </a:stretch>
        </p:blipFill>
        <p:spPr bwMode="auto">
          <a:xfrm>
            <a:off x="290513" y="228600"/>
            <a:ext cx="3900487" cy="5056188"/>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sp>
        <p:nvSpPr>
          <p:cNvPr id="7" name="Title 6"/>
          <p:cNvSpPr>
            <a:spLocks noGrp="1"/>
          </p:cNvSpPr>
          <p:nvPr>
            <p:ph type="title"/>
          </p:nvPr>
        </p:nvSpPr>
        <p:spPr>
          <a:xfrm>
            <a:off x="290513" y="5410200"/>
            <a:ext cx="3900487" cy="1143000"/>
          </a:xfrm>
        </p:spPr>
        <p:txBody>
          <a:bodyPr>
            <a:normAutofit fontScale="90000"/>
          </a:bodyPr>
          <a:lstStyle/>
          <a:p>
            <a:pPr defTabSz="456917">
              <a:defRPr/>
            </a:pPr>
            <a:r>
              <a:rPr lang="en-US" sz="2800" dirty="0" smtClean="0">
                <a:ea typeface="+mj-ea"/>
                <a:cs typeface="+mj-cs"/>
              </a:rPr>
              <a:t>Original:</a:t>
            </a:r>
            <a:br>
              <a:rPr lang="en-US" sz="2800" dirty="0" smtClean="0">
                <a:ea typeface="+mj-ea"/>
                <a:cs typeface="+mj-cs"/>
              </a:rPr>
            </a:br>
            <a:r>
              <a:rPr lang="en-US" sz="2800" dirty="0" smtClean="0">
                <a:ea typeface="+mj-ea"/>
                <a:cs typeface="+mj-cs"/>
              </a:rPr>
              <a:t>jpeg with hand-drawn </a:t>
            </a:r>
            <a:br>
              <a:rPr lang="en-US" sz="2800" dirty="0" smtClean="0">
                <a:ea typeface="+mj-ea"/>
                <a:cs typeface="+mj-cs"/>
              </a:rPr>
            </a:br>
            <a:r>
              <a:rPr lang="en-US" sz="2800" dirty="0" smtClean="0">
                <a:ea typeface="+mj-ea"/>
                <a:cs typeface="+mj-cs"/>
              </a:rPr>
              <a:t>MV lines (red)</a:t>
            </a:r>
            <a:endParaRPr lang="en-US" sz="2800" dirty="0">
              <a:ea typeface="+mj-ea"/>
              <a:cs typeface="+mj-cs"/>
            </a:endParaRPr>
          </a:p>
        </p:txBody>
      </p:sp>
      <p:sp>
        <p:nvSpPr>
          <p:cNvPr id="8" name="Title 6"/>
          <p:cNvSpPr txBox="1">
            <a:spLocks/>
          </p:cNvSpPr>
          <p:nvPr/>
        </p:nvSpPr>
        <p:spPr>
          <a:xfrm>
            <a:off x="4953000" y="5441950"/>
            <a:ext cx="3886200" cy="1143000"/>
          </a:xfrm>
          <a:prstGeom prst="rect">
            <a:avLst/>
          </a:prstGeom>
        </p:spPr>
        <p:txBody>
          <a:bodyPr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2800" dirty="0" smtClean="0">
                <a:solidFill>
                  <a:srgbClr val="000000"/>
                </a:solidFill>
              </a:rPr>
              <a:t>GIS product:</a:t>
            </a:r>
            <a:br>
              <a:rPr lang="en-US" sz="2800" dirty="0" smtClean="0">
                <a:solidFill>
                  <a:srgbClr val="000000"/>
                </a:solidFill>
              </a:rPr>
            </a:br>
            <a:r>
              <a:rPr lang="en-US" sz="2800" dirty="0" smtClean="0">
                <a:solidFill>
                  <a:srgbClr val="000000"/>
                </a:solidFill>
              </a:rPr>
              <a:t>shapefile with digitized </a:t>
            </a:r>
          </a:p>
          <a:p>
            <a:pPr>
              <a:defRPr/>
            </a:pPr>
            <a:r>
              <a:rPr lang="en-US" sz="2800" dirty="0" smtClean="0">
                <a:solidFill>
                  <a:srgbClr val="000000"/>
                </a:solidFill>
              </a:rPr>
              <a:t>MV lines (blue)</a:t>
            </a:r>
            <a:endParaRPr lang="en-US" sz="2800" dirty="0">
              <a:solidFill>
                <a:srgbClr val="000000"/>
              </a:solidFill>
            </a:endParaRPr>
          </a:p>
        </p:txBody>
      </p:sp>
    </p:spTree>
    <p:extLst>
      <p:ext uri="{BB962C8B-B14F-4D97-AF65-F5344CB8AC3E}">
        <p14:creationId xmlns:p14="http://schemas.microsoft.com/office/powerpoint/2010/main" val="6783965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Group 4"/>
          <p:cNvGrpSpPr>
            <a:grpSpLocks/>
          </p:cNvGrpSpPr>
          <p:nvPr/>
        </p:nvGrpSpPr>
        <p:grpSpPr bwMode="auto">
          <a:xfrm>
            <a:off x="4572000" y="3879850"/>
            <a:ext cx="4405313" cy="2901950"/>
            <a:chOff x="4572000" y="3879586"/>
            <a:chExt cx="4404815" cy="2902213"/>
          </a:xfrm>
        </p:grpSpPr>
        <p:pic>
          <p:nvPicPr>
            <p:cNvPr id="88078" name="Picture 5" descr="PLN-TimorGridMapsReduced.jpg"/>
            <p:cNvPicPr>
              <a:picLocks noChangeAspect="1"/>
            </p:cNvPicPr>
            <p:nvPr/>
          </p:nvPicPr>
          <p:blipFill>
            <a:blip r:embed="rId2">
              <a:extLst>
                <a:ext uri="{28A0092B-C50C-407E-A947-70E740481C1C}">
                  <a14:useLocalDpi xmlns:a14="http://schemas.microsoft.com/office/drawing/2010/main" val="0"/>
                </a:ext>
              </a:extLst>
            </a:blip>
            <a:srcRect l="11044" t="3506" r="18918" b="4782"/>
            <a:stretch>
              <a:fillRect/>
            </a:stretch>
          </p:blipFill>
          <p:spPr bwMode="auto">
            <a:xfrm>
              <a:off x="4572000" y="3879586"/>
              <a:ext cx="4404815" cy="290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9" name="Picture 6" descr="PLN-TimorGridMapsReduced.jpg"/>
            <p:cNvPicPr>
              <a:picLocks noChangeAspect="1"/>
            </p:cNvPicPr>
            <p:nvPr/>
          </p:nvPicPr>
          <p:blipFill>
            <a:blip r:embed="rId2">
              <a:extLst>
                <a:ext uri="{28A0092B-C50C-407E-A947-70E740481C1C}">
                  <a14:useLocalDpi xmlns:a14="http://schemas.microsoft.com/office/drawing/2010/main" val="0"/>
                </a:ext>
              </a:extLst>
            </a:blip>
            <a:srcRect l="15820" t="4884" r="71494" b="71475"/>
            <a:stretch>
              <a:fillRect/>
            </a:stretch>
          </p:blipFill>
          <p:spPr bwMode="auto">
            <a:xfrm>
              <a:off x="4572001" y="3955786"/>
              <a:ext cx="830074" cy="77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itle 1"/>
          <p:cNvSpPr txBox="1">
            <a:spLocks/>
          </p:cNvSpPr>
          <p:nvPr/>
        </p:nvSpPr>
        <p:spPr bwMode="auto">
          <a:xfrm>
            <a:off x="1676400" y="114300"/>
            <a:ext cx="5562600" cy="876300"/>
          </a:xfrm>
          <a:prstGeom prst="rect">
            <a:avLst/>
          </a:prstGeom>
          <a:noFill/>
          <a:ln w="9525">
            <a:noFill/>
            <a:miter lim="800000"/>
            <a:headEnd/>
            <a:tailEnd/>
          </a:ln>
        </p:spPr>
        <p:txBody>
          <a:bodyPr lIns="91383" tIns="45692" rIns="91383" bIns="45692" anchor="ctr">
            <a:normAutofit fontScale="52500" lnSpcReduction="20000"/>
          </a:bodyPr>
          <a:lstStyle>
            <a:lvl1pPr algn="ctr" defTabSz="456917" rtl="0" eaLnBrk="0" fontAlgn="base" hangingPunct="0">
              <a:spcBef>
                <a:spcPct val="0"/>
              </a:spcBef>
              <a:spcAft>
                <a:spcPct val="0"/>
              </a:spcAft>
              <a:defRPr sz="4400">
                <a:solidFill>
                  <a:schemeClr val="tx1"/>
                </a:solidFill>
                <a:latin typeface="+mj-lt"/>
                <a:ea typeface="+mj-ea"/>
                <a:cs typeface="+mj-cs"/>
              </a:defRPr>
            </a:lvl1pPr>
            <a:lvl2pPr algn="ctr" defTabSz="456917" rtl="0" eaLnBrk="0" fontAlgn="base" hangingPunct="0">
              <a:spcBef>
                <a:spcPct val="0"/>
              </a:spcBef>
              <a:spcAft>
                <a:spcPct val="0"/>
              </a:spcAft>
              <a:defRPr sz="4400">
                <a:solidFill>
                  <a:schemeClr val="tx1"/>
                </a:solidFill>
                <a:latin typeface="Calibri" pitchFamily="34" charset="0"/>
              </a:defRPr>
            </a:lvl2pPr>
            <a:lvl3pPr algn="ctr" defTabSz="456917" rtl="0" eaLnBrk="0" fontAlgn="base" hangingPunct="0">
              <a:spcBef>
                <a:spcPct val="0"/>
              </a:spcBef>
              <a:spcAft>
                <a:spcPct val="0"/>
              </a:spcAft>
              <a:defRPr sz="4400">
                <a:solidFill>
                  <a:schemeClr val="tx1"/>
                </a:solidFill>
                <a:latin typeface="Calibri" pitchFamily="34" charset="0"/>
              </a:defRPr>
            </a:lvl3pPr>
            <a:lvl4pPr algn="ctr" defTabSz="456917" rtl="0" eaLnBrk="0" fontAlgn="base" hangingPunct="0">
              <a:spcBef>
                <a:spcPct val="0"/>
              </a:spcBef>
              <a:spcAft>
                <a:spcPct val="0"/>
              </a:spcAft>
              <a:defRPr sz="4400">
                <a:solidFill>
                  <a:schemeClr val="tx1"/>
                </a:solidFill>
                <a:latin typeface="Calibri" pitchFamily="34" charset="0"/>
              </a:defRPr>
            </a:lvl4pPr>
            <a:lvl5pPr algn="ctr" defTabSz="456917" rtl="0" eaLnBrk="0" fontAlgn="base" hangingPunct="0">
              <a:spcBef>
                <a:spcPct val="0"/>
              </a:spcBef>
              <a:spcAft>
                <a:spcPct val="0"/>
              </a:spcAft>
              <a:defRPr sz="4400">
                <a:solidFill>
                  <a:schemeClr val="tx1"/>
                </a:solidFill>
                <a:latin typeface="Calibri" pitchFamily="34" charset="0"/>
              </a:defRPr>
            </a:lvl5pPr>
            <a:lvl6pPr marL="456917" algn="ctr" defTabSz="456917" rtl="0" eaLnBrk="0" fontAlgn="base" hangingPunct="0">
              <a:spcBef>
                <a:spcPct val="0"/>
              </a:spcBef>
              <a:spcAft>
                <a:spcPct val="0"/>
              </a:spcAft>
              <a:defRPr sz="4400">
                <a:solidFill>
                  <a:schemeClr val="tx1"/>
                </a:solidFill>
                <a:latin typeface="Calibri" pitchFamily="34" charset="0"/>
              </a:defRPr>
            </a:lvl6pPr>
            <a:lvl7pPr marL="913836" algn="ctr" defTabSz="456917" rtl="0" eaLnBrk="0" fontAlgn="base" hangingPunct="0">
              <a:spcBef>
                <a:spcPct val="0"/>
              </a:spcBef>
              <a:spcAft>
                <a:spcPct val="0"/>
              </a:spcAft>
              <a:defRPr sz="4400">
                <a:solidFill>
                  <a:schemeClr val="tx1"/>
                </a:solidFill>
                <a:latin typeface="Calibri" pitchFamily="34" charset="0"/>
              </a:defRPr>
            </a:lvl7pPr>
            <a:lvl8pPr marL="1370760" algn="ctr" defTabSz="456917" rtl="0" eaLnBrk="0" fontAlgn="base" hangingPunct="0">
              <a:spcBef>
                <a:spcPct val="0"/>
              </a:spcBef>
              <a:spcAft>
                <a:spcPct val="0"/>
              </a:spcAft>
              <a:defRPr sz="4400">
                <a:solidFill>
                  <a:schemeClr val="tx1"/>
                </a:solidFill>
                <a:latin typeface="Calibri" pitchFamily="34" charset="0"/>
              </a:defRPr>
            </a:lvl8pPr>
            <a:lvl9pPr marL="1827678" algn="ctr" defTabSz="456917" rtl="0" eaLnBrk="0" fontAlgn="base" hangingPunct="0">
              <a:spcBef>
                <a:spcPct val="0"/>
              </a:spcBef>
              <a:spcAft>
                <a:spcPct val="0"/>
              </a:spcAft>
              <a:defRPr sz="4400">
                <a:solidFill>
                  <a:schemeClr val="tx1"/>
                </a:solidFill>
                <a:latin typeface="Calibri" pitchFamily="34" charset="0"/>
              </a:defRPr>
            </a:lvl9pPr>
          </a:lstStyle>
          <a:p>
            <a:pPr>
              <a:defRPr/>
            </a:pPr>
            <a:r>
              <a:rPr lang="en-US" dirty="0">
                <a:solidFill>
                  <a:srgbClr val="000000"/>
                </a:solidFill>
              </a:rPr>
              <a:t>Training and Capacity Building </a:t>
            </a:r>
            <a:r>
              <a:rPr lang="en-US" dirty="0" smtClean="0">
                <a:solidFill>
                  <a:srgbClr val="000000"/>
                </a:solidFill>
              </a:rPr>
              <a:t>: </a:t>
            </a:r>
          </a:p>
          <a:p>
            <a:pPr>
              <a:defRPr/>
            </a:pPr>
            <a:r>
              <a:rPr lang="en-US" kern="0" dirty="0" smtClean="0">
                <a:solidFill>
                  <a:srgbClr val="000000"/>
                </a:solidFill>
              </a:rPr>
              <a:t>Example: Data collection with smartphones</a:t>
            </a:r>
            <a:endParaRPr lang="en-US" kern="0" dirty="0">
              <a:solidFill>
                <a:srgbClr val="000000"/>
              </a:solidFill>
            </a:endParaRPr>
          </a:p>
        </p:txBody>
      </p:sp>
      <p:pic>
        <p:nvPicPr>
          <p:cNvPr id="88067" name="Content Placeholder 3" descr="G:\DCIM\100MEDIA\IMAG0588.jpg"/>
          <p:cNvPicPr>
            <a:picLocks noChangeAspect="1" noChangeArrowheads="1"/>
          </p:cNvPicPr>
          <p:nvPr/>
        </p:nvPicPr>
        <p:blipFill>
          <a:blip r:embed="rId3">
            <a:extLst>
              <a:ext uri="{28A0092B-C50C-407E-A947-70E740481C1C}">
                <a14:useLocalDpi xmlns:a14="http://schemas.microsoft.com/office/drawing/2010/main" val="0"/>
              </a:ext>
            </a:extLst>
          </a:blip>
          <a:srcRect l="10687" t="7582" r="12589" b="5040"/>
          <a:stretch>
            <a:fillRect/>
          </a:stretch>
        </p:blipFill>
        <p:spPr bwMode="auto">
          <a:xfrm>
            <a:off x="76200" y="914400"/>
            <a:ext cx="2119313" cy="271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Slide Number Placeholder 3"/>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8EC10FF0-0921-459E-B90A-9B1D319A345D}" type="slidenum">
              <a:rPr lang="en-US" sz="1200">
                <a:solidFill>
                  <a:srgbClr val="595959"/>
                </a:solidFill>
              </a:rPr>
              <a:pPr eaLnBrk="1" hangingPunct="1"/>
              <a:t>44</a:t>
            </a:fld>
            <a:endParaRPr lang="en-US" sz="1200">
              <a:solidFill>
                <a:srgbClr val="595959"/>
              </a:solidFill>
            </a:endParaRPr>
          </a:p>
        </p:txBody>
      </p:sp>
      <p:sp>
        <p:nvSpPr>
          <p:cNvPr id="88069" name="Title 1"/>
          <p:cNvSpPr txBox="1">
            <a:spLocks/>
          </p:cNvSpPr>
          <p:nvPr/>
        </p:nvSpPr>
        <p:spPr bwMode="auto">
          <a:xfrm>
            <a:off x="2362200" y="1143000"/>
            <a:ext cx="32766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defTabSz="912813" fontAlgn="base">
              <a:spcBef>
                <a:spcPct val="0"/>
              </a:spcBef>
              <a:spcAft>
                <a:spcPct val="0"/>
              </a:spcAft>
            </a:pPr>
            <a:r>
              <a:rPr lang="en-US" sz="1800">
                <a:solidFill>
                  <a:srgbClr val="464653"/>
                </a:solidFill>
                <a:latin typeface="Proxima Nova" charset="0"/>
                <a:cs typeface="Arial" pitchFamily="34" charset="0"/>
              </a:rPr>
              <a:t>Training and detailed work with local electricity technicians and managers resulted in completion of a detailed local medium-voltage distribution grid map for a region in Eastern Indonesia</a:t>
            </a:r>
          </a:p>
        </p:txBody>
      </p:sp>
      <p:sp>
        <p:nvSpPr>
          <p:cNvPr id="88070" name="Content Placeholder 2"/>
          <p:cNvSpPr txBox="1">
            <a:spLocks/>
          </p:cNvSpPr>
          <p:nvPr/>
        </p:nvSpPr>
        <p:spPr bwMode="auto">
          <a:xfrm>
            <a:off x="4572000" y="3921125"/>
            <a:ext cx="31178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lstStyle>
            <a:lvl1pPr defTabSz="646113" eaLnBrk="0" hangingPunct="0">
              <a:defRPr sz="2400">
                <a:solidFill>
                  <a:schemeClr val="tx1"/>
                </a:solidFill>
                <a:latin typeface="Calibri" pitchFamily="34" charset="0"/>
                <a:ea typeface="MS PGothic" pitchFamily="34" charset="-128"/>
              </a:defRPr>
            </a:lvl1pPr>
            <a:lvl2pPr marL="742950" indent="-285750" defTabSz="646113" eaLnBrk="0" hangingPunct="0">
              <a:defRPr sz="2400">
                <a:solidFill>
                  <a:schemeClr val="tx1"/>
                </a:solidFill>
                <a:latin typeface="Calibri" pitchFamily="34" charset="0"/>
                <a:ea typeface="MS PGothic" pitchFamily="34" charset="-128"/>
              </a:defRPr>
            </a:lvl2pPr>
            <a:lvl3pPr marL="1143000" indent="-228600" defTabSz="646113" eaLnBrk="0" hangingPunct="0">
              <a:defRPr sz="2400">
                <a:solidFill>
                  <a:schemeClr val="tx1"/>
                </a:solidFill>
                <a:latin typeface="Calibri" pitchFamily="34" charset="0"/>
                <a:ea typeface="MS PGothic" pitchFamily="34" charset="-128"/>
              </a:defRPr>
            </a:lvl3pPr>
            <a:lvl4pPr marL="1600200" indent="-228600" defTabSz="646113" eaLnBrk="0" hangingPunct="0">
              <a:defRPr sz="2400">
                <a:solidFill>
                  <a:schemeClr val="tx1"/>
                </a:solidFill>
                <a:latin typeface="Calibri" pitchFamily="34" charset="0"/>
                <a:ea typeface="MS PGothic" pitchFamily="34" charset="-128"/>
              </a:defRPr>
            </a:lvl4pPr>
            <a:lvl5pPr marL="2057400" indent="-228600" defTabSz="646113" eaLnBrk="0" hangingPunct="0">
              <a:defRPr sz="2400">
                <a:solidFill>
                  <a:schemeClr val="tx1"/>
                </a:solidFill>
                <a:latin typeface="Calibri" pitchFamily="34" charset="0"/>
                <a:ea typeface="MS PGothic" pitchFamily="34" charset="-128"/>
              </a:defRPr>
            </a:lvl5pPr>
            <a:lvl6pPr marL="25146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fontAlgn="base" hangingPunct="1">
              <a:spcBef>
                <a:spcPct val="20000"/>
              </a:spcBef>
              <a:spcAft>
                <a:spcPct val="0"/>
              </a:spcAft>
              <a:buFont typeface="Arial" pitchFamily="34" charset="0"/>
              <a:buNone/>
            </a:pPr>
            <a:r>
              <a:rPr lang="en-US" sz="800">
                <a:solidFill>
                  <a:srgbClr val="000000"/>
                </a:solidFill>
                <a:latin typeface="Proxima Nova" charset="0"/>
              </a:rPr>
              <a:t>West Timor (IDN), MV grid lines following EI training &amp; mapping</a:t>
            </a:r>
          </a:p>
        </p:txBody>
      </p:sp>
      <p:grpSp>
        <p:nvGrpSpPr>
          <p:cNvPr id="88071" name="Group 7"/>
          <p:cNvGrpSpPr>
            <a:grpSpLocks/>
          </p:cNvGrpSpPr>
          <p:nvPr/>
        </p:nvGrpSpPr>
        <p:grpSpPr bwMode="auto">
          <a:xfrm>
            <a:off x="76200" y="3879850"/>
            <a:ext cx="4405313" cy="2901950"/>
            <a:chOff x="76200" y="3879587"/>
            <a:chExt cx="4404815" cy="2902213"/>
          </a:xfrm>
        </p:grpSpPr>
        <p:pic>
          <p:nvPicPr>
            <p:cNvPr id="88076" name="Picture 3"/>
            <p:cNvPicPr>
              <a:picLocks noChangeAspect="1" noChangeArrowheads="1"/>
            </p:cNvPicPr>
            <p:nvPr/>
          </p:nvPicPr>
          <p:blipFill>
            <a:blip r:embed="rId4">
              <a:extLst>
                <a:ext uri="{28A0092B-C50C-407E-A947-70E740481C1C}">
                  <a14:useLocalDpi xmlns:a14="http://schemas.microsoft.com/office/drawing/2010/main" val="0"/>
                </a:ext>
              </a:extLst>
            </a:blip>
            <a:srcRect l="37027" t="33006" r="19232" b="13651"/>
            <a:stretch>
              <a:fillRect/>
            </a:stretch>
          </p:blipFill>
          <p:spPr bwMode="auto">
            <a:xfrm>
              <a:off x="76200" y="3879587"/>
              <a:ext cx="4404815" cy="2902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Content Placeholder 2"/>
            <p:cNvSpPr txBox="1">
              <a:spLocks/>
            </p:cNvSpPr>
            <p:nvPr/>
          </p:nvSpPr>
          <p:spPr bwMode="auto">
            <a:xfrm>
              <a:off x="76200" y="3920866"/>
              <a:ext cx="2514316" cy="193693"/>
            </a:xfrm>
            <a:prstGeom prst="rect">
              <a:avLst/>
            </a:prstGeom>
            <a:noFill/>
            <a:ln w="9525">
              <a:noFill/>
              <a:miter lim="800000"/>
              <a:headEnd/>
              <a:tailEnd/>
            </a:ln>
          </p:spPr>
          <p:txBody>
            <a:bodyPr lIns="91028" tIns="45514" rIns="91028" bIns="45514">
              <a:normAutofit fontScale="77500" lnSpcReduction="20000"/>
            </a:bodyPr>
            <a:lstStyle>
              <a:lvl1pPr marL="485555" indent="-485555" algn="l" defTabSz="647344" rtl="0" fontAlgn="base">
                <a:spcBef>
                  <a:spcPct val="20000"/>
                </a:spcBef>
                <a:spcAft>
                  <a:spcPct val="0"/>
                </a:spcAft>
                <a:buFont typeface="Arial" charset="0"/>
                <a:buChar char="•"/>
                <a:defRPr sz="4600">
                  <a:solidFill>
                    <a:schemeClr val="tx1"/>
                  </a:solidFill>
                  <a:latin typeface="+mn-lt"/>
                  <a:ea typeface="+mn-ea"/>
                  <a:cs typeface="+mn-cs"/>
                </a:defRPr>
              </a:lvl1pPr>
              <a:lvl2pPr marL="1051976" indent="-404649" algn="l" defTabSz="647344" rtl="0" fontAlgn="base">
                <a:spcBef>
                  <a:spcPct val="20000"/>
                </a:spcBef>
                <a:spcAft>
                  <a:spcPct val="0"/>
                </a:spcAft>
                <a:buFont typeface="Arial" charset="0"/>
                <a:buChar char="–"/>
                <a:defRPr sz="4000">
                  <a:solidFill>
                    <a:schemeClr val="tx1"/>
                  </a:solidFill>
                  <a:latin typeface="+mn-lt"/>
                </a:defRPr>
              </a:lvl2pPr>
              <a:lvl3pPr marL="1618442" indent="-323667" algn="l" defTabSz="647344" rtl="0" fontAlgn="base">
                <a:spcBef>
                  <a:spcPct val="20000"/>
                </a:spcBef>
                <a:spcAft>
                  <a:spcPct val="0"/>
                </a:spcAft>
                <a:buFont typeface="Arial" charset="0"/>
                <a:buChar char="•"/>
                <a:defRPr sz="3400">
                  <a:solidFill>
                    <a:schemeClr val="tx1"/>
                  </a:solidFill>
                  <a:latin typeface="+mn-lt"/>
                </a:defRPr>
              </a:lvl3pPr>
              <a:lvl4pPr marL="2265808" indent="-323667" algn="l" defTabSz="647344" rtl="0" fontAlgn="base">
                <a:spcBef>
                  <a:spcPct val="20000"/>
                </a:spcBef>
                <a:spcAft>
                  <a:spcPct val="0"/>
                </a:spcAft>
                <a:buFont typeface="Arial" charset="0"/>
                <a:buChar char="–"/>
                <a:defRPr sz="2800">
                  <a:solidFill>
                    <a:schemeClr val="tx1"/>
                  </a:solidFill>
                  <a:latin typeface="+mn-lt"/>
                </a:defRPr>
              </a:lvl4pPr>
              <a:lvl5pPr marL="2913192" indent="-323667" algn="l" defTabSz="647344" rtl="0" fontAlgn="base">
                <a:spcBef>
                  <a:spcPct val="20000"/>
                </a:spcBef>
                <a:spcAft>
                  <a:spcPct val="0"/>
                </a:spcAft>
                <a:buFont typeface="Arial" charset="0"/>
                <a:buChar char="»"/>
                <a:defRPr sz="2800">
                  <a:solidFill>
                    <a:schemeClr val="tx1"/>
                  </a:solidFill>
                  <a:latin typeface="+mn-lt"/>
                </a:defRPr>
              </a:lvl5pPr>
              <a:lvl6pPr marL="3560579" indent="-323667" algn="l" defTabSz="647344" rtl="0" fontAlgn="base">
                <a:spcBef>
                  <a:spcPct val="20000"/>
                </a:spcBef>
                <a:spcAft>
                  <a:spcPct val="0"/>
                </a:spcAft>
                <a:buFont typeface="Arial" charset="0"/>
                <a:buChar char="»"/>
                <a:defRPr sz="2800">
                  <a:solidFill>
                    <a:schemeClr val="tx1"/>
                  </a:solidFill>
                  <a:latin typeface="+mn-lt"/>
                </a:defRPr>
              </a:lvl6pPr>
              <a:lvl7pPr marL="4207930" indent="-323667" algn="l" defTabSz="647344" rtl="0" fontAlgn="base">
                <a:spcBef>
                  <a:spcPct val="20000"/>
                </a:spcBef>
                <a:spcAft>
                  <a:spcPct val="0"/>
                </a:spcAft>
                <a:buFont typeface="Arial" charset="0"/>
                <a:buChar char="»"/>
                <a:defRPr sz="2800">
                  <a:solidFill>
                    <a:schemeClr val="tx1"/>
                  </a:solidFill>
                  <a:latin typeface="+mn-lt"/>
                </a:defRPr>
              </a:lvl7pPr>
              <a:lvl8pPr marL="4855311" indent="-323667" algn="l" defTabSz="647344" rtl="0" fontAlgn="base">
                <a:spcBef>
                  <a:spcPct val="20000"/>
                </a:spcBef>
                <a:spcAft>
                  <a:spcPct val="0"/>
                </a:spcAft>
                <a:buFont typeface="Arial" charset="0"/>
                <a:buChar char="»"/>
                <a:defRPr sz="2800">
                  <a:solidFill>
                    <a:schemeClr val="tx1"/>
                  </a:solidFill>
                  <a:latin typeface="+mn-lt"/>
                </a:defRPr>
              </a:lvl8pPr>
              <a:lvl9pPr marL="5502651" indent="-323667" algn="l" defTabSz="647344" rtl="0" fontAlgn="base">
                <a:spcBef>
                  <a:spcPct val="20000"/>
                </a:spcBef>
                <a:spcAft>
                  <a:spcPct val="0"/>
                </a:spcAft>
                <a:buFont typeface="Arial" charset="0"/>
                <a:buChar char="»"/>
                <a:defRPr sz="2800">
                  <a:solidFill>
                    <a:schemeClr val="tx1"/>
                  </a:solidFill>
                  <a:latin typeface="+mn-lt"/>
                </a:defRPr>
              </a:lvl9pPr>
            </a:lstStyle>
            <a:p>
              <a:pPr marL="0" indent="0">
                <a:buFont typeface="Arial" charset="0"/>
                <a:buNone/>
                <a:defRPr/>
              </a:pPr>
              <a:r>
                <a:rPr lang="en-US" sz="1000" dirty="0" smtClean="0">
                  <a:solidFill>
                    <a:srgbClr val="000000"/>
                  </a:solidFill>
                  <a:latin typeface="Proxima Nova"/>
                </a:rPr>
                <a:t>West Timor (IDN) MV grid initial estimate</a:t>
              </a:r>
              <a:endParaRPr lang="en-US" sz="1000" dirty="0">
                <a:solidFill>
                  <a:srgbClr val="000000"/>
                </a:solidFill>
                <a:latin typeface="Proxima Nova"/>
              </a:endParaRPr>
            </a:p>
          </p:txBody>
        </p:sp>
      </p:grpSp>
      <p:sp>
        <p:nvSpPr>
          <p:cNvPr id="20" name="Content Placeholder 2"/>
          <p:cNvSpPr txBox="1">
            <a:spLocks/>
          </p:cNvSpPr>
          <p:nvPr/>
        </p:nvSpPr>
        <p:spPr bwMode="auto">
          <a:xfrm>
            <a:off x="160338" y="3641725"/>
            <a:ext cx="2117725" cy="193675"/>
          </a:xfrm>
          <a:prstGeom prst="rect">
            <a:avLst/>
          </a:prstGeom>
          <a:noFill/>
          <a:ln w="9525">
            <a:noFill/>
            <a:miter lim="800000"/>
            <a:headEnd/>
            <a:tailEnd/>
          </a:ln>
        </p:spPr>
        <p:txBody>
          <a:bodyPr lIns="91028" tIns="45514" rIns="91028" bIns="45514">
            <a:normAutofit fontScale="77500" lnSpcReduction="20000"/>
          </a:bodyPr>
          <a:lstStyle>
            <a:lvl1pPr marL="485555" indent="-485555" algn="l" defTabSz="647344" rtl="0" fontAlgn="base">
              <a:spcBef>
                <a:spcPct val="20000"/>
              </a:spcBef>
              <a:spcAft>
                <a:spcPct val="0"/>
              </a:spcAft>
              <a:buFont typeface="Arial" charset="0"/>
              <a:buChar char="•"/>
              <a:defRPr sz="4600">
                <a:solidFill>
                  <a:schemeClr val="tx1"/>
                </a:solidFill>
                <a:latin typeface="+mn-lt"/>
                <a:ea typeface="+mn-ea"/>
                <a:cs typeface="+mn-cs"/>
              </a:defRPr>
            </a:lvl1pPr>
            <a:lvl2pPr marL="1051976" indent="-404649" algn="l" defTabSz="647344" rtl="0" fontAlgn="base">
              <a:spcBef>
                <a:spcPct val="20000"/>
              </a:spcBef>
              <a:spcAft>
                <a:spcPct val="0"/>
              </a:spcAft>
              <a:buFont typeface="Arial" charset="0"/>
              <a:buChar char="–"/>
              <a:defRPr sz="4000">
                <a:solidFill>
                  <a:schemeClr val="tx1"/>
                </a:solidFill>
                <a:latin typeface="+mn-lt"/>
              </a:defRPr>
            </a:lvl2pPr>
            <a:lvl3pPr marL="1618442" indent="-323667" algn="l" defTabSz="647344" rtl="0" fontAlgn="base">
              <a:spcBef>
                <a:spcPct val="20000"/>
              </a:spcBef>
              <a:spcAft>
                <a:spcPct val="0"/>
              </a:spcAft>
              <a:buFont typeface="Arial" charset="0"/>
              <a:buChar char="•"/>
              <a:defRPr sz="3400">
                <a:solidFill>
                  <a:schemeClr val="tx1"/>
                </a:solidFill>
                <a:latin typeface="+mn-lt"/>
              </a:defRPr>
            </a:lvl3pPr>
            <a:lvl4pPr marL="2265808" indent="-323667" algn="l" defTabSz="647344" rtl="0" fontAlgn="base">
              <a:spcBef>
                <a:spcPct val="20000"/>
              </a:spcBef>
              <a:spcAft>
                <a:spcPct val="0"/>
              </a:spcAft>
              <a:buFont typeface="Arial" charset="0"/>
              <a:buChar char="–"/>
              <a:defRPr sz="2800">
                <a:solidFill>
                  <a:schemeClr val="tx1"/>
                </a:solidFill>
                <a:latin typeface="+mn-lt"/>
              </a:defRPr>
            </a:lvl4pPr>
            <a:lvl5pPr marL="2913192" indent="-323667" algn="l" defTabSz="647344" rtl="0" fontAlgn="base">
              <a:spcBef>
                <a:spcPct val="20000"/>
              </a:spcBef>
              <a:spcAft>
                <a:spcPct val="0"/>
              </a:spcAft>
              <a:buFont typeface="Arial" charset="0"/>
              <a:buChar char="»"/>
              <a:defRPr sz="2800">
                <a:solidFill>
                  <a:schemeClr val="tx1"/>
                </a:solidFill>
                <a:latin typeface="+mn-lt"/>
              </a:defRPr>
            </a:lvl5pPr>
            <a:lvl6pPr marL="3560579" indent="-323667" algn="l" defTabSz="647344" rtl="0" fontAlgn="base">
              <a:spcBef>
                <a:spcPct val="20000"/>
              </a:spcBef>
              <a:spcAft>
                <a:spcPct val="0"/>
              </a:spcAft>
              <a:buFont typeface="Arial" charset="0"/>
              <a:buChar char="»"/>
              <a:defRPr sz="2800">
                <a:solidFill>
                  <a:schemeClr val="tx1"/>
                </a:solidFill>
                <a:latin typeface="+mn-lt"/>
              </a:defRPr>
            </a:lvl6pPr>
            <a:lvl7pPr marL="4207930" indent="-323667" algn="l" defTabSz="647344" rtl="0" fontAlgn="base">
              <a:spcBef>
                <a:spcPct val="20000"/>
              </a:spcBef>
              <a:spcAft>
                <a:spcPct val="0"/>
              </a:spcAft>
              <a:buFont typeface="Arial" charset="0"/>
              <a:buChar char="»"/>
              <a:defRPr sz="2800">
                <a:solidFill>
                  <a:schemeClr val="tx1"/>
                </a:solidFill>
                <a:latin typeface="+mn-lt"/>
              </a:defRPr>
            </a:lvl7pPr>
            <a:lvl8pPr marL="4855311" indent="-323667" algn="l" defTabSz="647344" rtl="0" fontAlgn="base">
              <a:spcBef>
                <a:spcPct val="20000"/>
              </a:spcBef>
              <a:spcAft>
                <a:spcPct val="0"/>
              </a:spcAft>
              <a:buFont typeface="Arial" charset="0"/>
              <a:buChar char="»"/>
              <a:defRPr sz="2800">
                <a:solidFill>
                  <a:schemeClr val="tx1"/>
                </a:solidFill>
                <a:latin typeface="+mn-lt"/>
              </a:defRPr>
            </a:lvl8pPr>
            <a:lvl9pPr marL="5502651" indent="-323667" algn="l" defTabSz="647344" rtl="0" fontAlgn="base">
              <a:spcBef>
                <a:spcPct val="20000"/>
              </a:spcBef>
              <a:spcAft>
                <a:spcPct val="0"/>
              </a:spcAft>
              <a:buFont typeface="Arial" charset="0"/>
              <a:buChar char="»"/>
              <a:defRPr sz="2800">
                <a:solidFill>
                  <a:schemeClr val="tx1"/>
                </a:solidFill>
                <a:latin typeface="+mn-lt"/>
              </a:defRPr>
            </a:lvl9pPr>
          </a:lstStyle>
          <a:p>
            <a:pPr marL="0" indent="0">
              <a:buFont typeface="Arial" charset="0"/>
              <a:buNone/>
              <a:defRPr/>
            </a:pPr>
            <a:r>
              <a:rPr lang="en-US" sz="1000" dirty="0" smtClean="0">
                <a:solidFill>
                  <a:srgbClr val="000000"/>
                </a:solidFill>
                <a:latin typeface="Proxima Nova"/>
              </a:rPr>
              <a:t>Training &amp; mapping of MV grid lines (IDN)</a:t>
            </a:r>
            <a:endParaRPr lang="en-US" sz="1000" dirty="0">
              <a:solidFill>
                <a:srgbClr val="000000"/>
              </a:solidFill>
              <a:latin typeface="Proxima Nova"/>
            </a:endParaRPr>
          </a:p>
        </p:txBody>
      </p:sp>
      <p:sp>
        <p:nvSpPr>
          <p:cNvPr id="88073" name="Content Placeholder 2"/>
          <p:cNvSpPr txBox="1">
            <a:spLocks/>
          </p:cNvSpPr>
          <p:nvPr/>
        </p:nvSpPr>
        <p:spPr bwMode="auto">
          <a:xfrm>
            <a:off x="6911975" y="3276600"/>
            <a:ext cx="2155825"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lstStyle>
            <a:lvl1pPr defTabSz="646113" eaLnBrk="0" hangingPunct="0">
              <a:defRPr sz="2400">
                <a:solidFill>
                  <a:schemeClr val="tx1"/>
                </a:solidFill>
                <a:latin typeface="Calibri" pitchFamily="34" charset="0"/>
                <a:ea typeface="MS PGothic" pitchFamily="34" charset="-128"/>
              </a:defRPr>
            </a:lvl1pPr>
            <a:lvl2pPr marL="742950" indent="-285750" defTabSz="646113" eaLnBrk="0" hangingPunct="0">
              <a:defRPr sz="2400">
                <a:solidFill>
                  <a:schemeClr val="tx1"/>
                </a:solidFill>
                <a:latin typeface="Calibri" pitchFamily="34" charset="0"/>
                <a:ea typeface="MS PGothic" pitchFamily="34" charset="-128"/>
              </a:defRPr>
            </a:lvl2pPr>
            <a:lvl3pPr marL="1143000" indent="-228600" defTabSz="646113" eaLnBrk="0" hangingPunct="0">
              <a:defRPr sz="2400">
                <a:solidFill>
                  <a:schemeClr val="tx1"/>
                </a:solidFill>
                <a:latin typeface="Calibri" pitchFamily="34" charset="0"/>
                <a:ea typeface="MS PGothic" pitchFamily="34" charset="-128"/>
              </a:defRPr>
            </a:lvl3pPr>
            <a:lvl4pPr marL="1600200" indent="-228600" defTabSz="646113" eaLnBrk="0" hangingPunct="0">
              <a:defRPr sz="2400">
                <a:solidFill>
                  <a:schemeClr val="tx1"/>
                </a:solidFill>
                <a:latin typeface="Calibri" pitchFamily="34" charset="0"/>
                <a:ea typeface="MS PGothic" pitchFamily="34" charset="-128"/>
              </a:defRPr>
            </a:lvl4pPr>
            <a:lvl5pPr marL="2057400" indent="-228600" defTabSz="646113" eaLnBrk="0" hangingPunct="0">
              <a:defRPr sz="2400">
                <a:solidFill>
                  <a:schemeClr val="tx1"/>
                </a:solidFill>
                <a:latin typeface="Calibri" pitchFamily="34" charset="0"/>
                <a:ea typeface="MS PGothic" pitchFamily="34" charset="-128"/>
              </a:defRPr>
            </a:lvl5pPr>
            <a:lvl6pPr marL="25146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6461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fontAlgn="base" hangingPunct="1">
              <a:spcBef>
                <a:spcPct val="20000"/>
              </a:spcBef>
              <a:spcAft>
                <a:spcPct val="0"/>
              </a:spcAft>
              <a:buFont typeface="Arial" pitchFamily="34" charset="0"/>
              <a:buNone/>
            </a:pPr>
            <a:r>
              <a:rPr lang="en-US" sz="800">
                <a:solidFill>
                  <a:srgbClr val="000000"/>
                </a:solidFill>
                <a:latin typeface="Proxima Nova" charset="0"/>
              </a:rPr>
              <a:t>Training &amp; mapping of MV grid lines (IDN)</a:t>
            </a:r>
          </a:p>
        </p:txBody>
      </p:sp>
      <p:pic>
        <p:nvPicPr>
          <p:cNvPr id="88074" name="Picture 2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67388" y="1066800"/>
            <a:ext cx="33147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5" name="Picture 23" descr="PLN-TimorGridMapsReduced.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85025" y="6361113"/>
            <a:ext cx="1792288"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56325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a:spLocks noGrp="1"/>
          </p:cNvSpPr>
          <p:nvPr>
            <p:ph type="title"/>
          </p:nvPr>
        </p:nvSpPr>
        <p:spPr>
          <a:xfrm>
            <a:off x="457200" y="304800"/>
            <a:ext cx="8229600" cy="1143000"/>
          </a:xfrm>
        </p:spPr>
        <p:txBody>
          <a:bodyPr/>
          <a:lstStyle/>
          <a:p>
            <a:r>
              <a:rPr lang="en-US" sz="3600" b="1" smtClean="0">
                <a:solidFill>
                  <a:srgbClr val="FF0000"/>
                </a:solidFill>
              </a:rPr>
              <a:t>Approach to data</a:t>
            </a:r>
            <a:endParaRPr lang="en-US" sz="3600" b="1" smtClean="0">
              <a:solidFill>
                <a:srgbClr val="0070C0"/>
              </a:solidFill>
            </a:endParaRPr>
          </a:p>
        </p:txBody>
      </p:sp>
      <p:sp>
        <p:nvSpPr>
          <p:cNvPr id="89090" name="Content Placeholder 2"/>
          <p:cNvSpPr>
            <a:spLocks noGrp="1"/>
          </p:cNvSpPr>
          <p:nvPr>
            <p:ph idx="1"/>
          </p:nvPr>
        </p:nvSpPr>
        <p:spPr/>
        <p:txBody>
          <a:bodyPr/>
          <a:lstStyle/>
          <a:p>
            <a:r>
              <a:rPr lang="en-US" smtClean="0"/>
              <a:t>Settlement Data valuable for electricity, gas, roads, water, and other services</a:t>
            </a:r>
          </a:p>
          <a:p>
            <a:r>
              <a:rPr lang="en-US" smtClean="0"/>
              <a:t>Tools to gather and </a:t>
            </a:r>
            <a:r>
              <a:rPr lang="en-US" altLang="en-US" smtClean="0"/>
              <a:t>“</a:t>
            </a:r>
            <a:r>
              <a:rPr lang="en-US" smtClean="0"/>
              <a:t>maintain</a:t>
            </a:r>
            <a:r>
              <a:rPr lang="en-US" altLang="en-US" smtClean="0"/>
              <a:t>”</a:t>
            </a:r>
            <a:r>
              <a:rPr lang="en-US" smtClean="0"/>
              <a:t> data. </a:t>
            </a:r>
          </a:p>
          <a:p>
            <a:r>
              <a:rPr lang="en-US" smtClean="0"/>
              <a:t>How to rapidly capture planning grade data for existing lines </a:t>
            </a:r>
          </a:p>
          <a:p>
            <a:r>
              <a:rPr lang="en-US" smtClean="0"/>
              <a:t>Work closely with Government/Utility to embed tools/processes in their systems</a:t>
            </a:r>
          </a:p>
        </p:txBody>
      </p:sp>
    </p:spTree>
    <p:extLst>
      <p:ext uri="{BB962C8B-B14F-4D97-AF65-F5344CB8AC3E}">
        <p14:creationId xmlns:p14="http://schemas.microsoft.com/office/powerpoint/2010/main" val="2895198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1"/>
          <p:cNvSpPr>
            <a:spLocks noGrp="1"/>
          </p:cNvSpPr>
          <p:nvPr>
            <p:ph type="title"/>
          </p:nvPr>
        </p:nvSpPr>
        <p:spPr>
          <a:xfrm>
            <a:off x="457200" y="533400"/>
            <a:ext cx="8229600" cy="1143000"/>
          </a:xfrm>
        </p:spPr>
        <p:txBody>
          <a:bodyPr/>
          <a:lstStyle/>
          <a:p>
            <a:r>
              <a:rPr lang="en-US" sz="3000" b="1" smtClean="0">
                <a:solidFill>
                  <a:srgbClr val="0070C0"/>
                </a:solidFill>
              </a:rPr>
              <a:t>Working with Ministries, Utilities, Enterprises </a:t>
            </a:r>
          </a:p>
        </p:txBody>
      </p:sp>
      <p:sp>
        <p:nvSpPr>
          <p:cNvPr id="9011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912813" fontAlgn="base">
              <a:spcBef>
                <a:spcPct val="0"/>
              </a:spcBef>
              <a:spcAft>
                <a:spcPct val="0"/>
              </a:spcAft>
            </a:pPr>
            <a:endParaRPr lang="en-US">
              <a:solidFill>
                <a:srgbClr val="000000"/>
              </a:solidFill>
              <a:ea typeface="MS PGothic" pitchFamily="34" charset="-128"/>
            </a:endParaRPr>
          </a:p>
        </p:txBody>
      </p:sp>
      <p:sp>
        <p:nvSpPr>
          <p:cNvPr id="90115" name="Rectangle 6"/>
          <p:cNvSpPr>
            <a:spLocks noChangeArrowheads="1"/>
          </p:cNvSpPr>
          <p:nvPr/>
        </p:nvSpPr>
        <p:spPr bwMode="auto">
          <a:xfrm>
            <a:off x="0" y="7429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sz="1200">
                <a:solidFill>
                  <a:srgbClr val="000000"/>
                </a:solidFill>
                <a:latin typeface="Proxima Nova Lt" charset="0"/>
                <a:ea typeface="MS PGothic" pitchFamily="34" charset="-128"/>
              </a:rPr>
              <a:t> </a:t>
            </a:r>
            <a:endParaRPr lang="en-US">
              <a:solidFill>
                <a:srgbClr val="000000"/>
              </a:solidFill>
              <a:latin typeface="Arial" pitchFamily="34" charset="0"/>
              <a:ea typeface="MS PGothic" pitchFamily="34" charset="-128"/>
              <a:cs typeface="Arial" pitchFamily="34" charset="0"/>
            </a:endParaRPr>
          </a:p>
        </p:txBody>
      </p:sp>
      <p:sp>
        <p:nvSpPr>
          <p:cNvPr id="90116" name="Content Placeholder 4"/>
          <p:cNvSpPr>
            <a:spLocks noGrp="1"/>
          </p:cNvSpPr>
          <p:nvPr>
            <p:ph idx="1"/>
          </p:nvPr>
        </p:nvSpPr>
        <p:spPr>
          <a:xfrm>
            <a:off x="228600" y="1752600"/>
            <a:ext cx="8763000" cy="4648200"/>
          </a:xfrm>
        </p:spPr>
        <p:txBody>
          <a:bodyPr/>
          <a:lstStyle/>
          <a:p>
            <a:r>
              <a:rPr lang="en-US" sz="2800" smtClean="0">
                <a:solidFill>
                  <a:srgbClr val="FF0000"/>
                </a:solidFill>
              </a:rPr>
              <a:t>We would like to begin here in Nay Pyi Taw, possibly following up in other regions or offices. We ask your permission and support</a:t>
            </a:r>
          </a:p>
          <a:p>
            <a:r>
              <a:rPr lang="en-US" sz="2800" smtClean="0">
                <a:solidFill>
                  <a:srgbClr val="FF0000"/>
                </a:solidFill>
              </a:rPr>
              <a:t>Our plan and approach is to work side-by-side with local experts and practitioners to ensure the relevance, completeness and accuracy of all data and outputs.</a:t>
            </a:r>
          </a:p>
          <a:p>
            <a:r>
              <a:rPr lang="en-US" sz="2800" smtClean="0">
                <a:solidFill>
                  <a:srgbClr val="FF0000"/>
                </a:solidFill>
              </a:rPr>
              <a:t>Workshop tomorrow</a:t>
            </a:r>
          </a:p>
          <a:p>
            <a:pPr lvl="1"/>
            <a:endParaRPr lang="en-US" smtClean="0">
              <a:solidFill>
                <a:srgbClr val="FF0000"/>
              </a:solidFill>
            </a:endParaRPr>
          </a:p>
        </p:txBody>
      </p:sp>
      <p:sp>
        <p:nvSpPr>
          <p:cNvPr id="90117" name="TextBox 2"/>
          <p:cNvSpPr txBox="1">
            <a:spLocks noChangeArrowheads="1"/>
          </p:cNvSpPr>
          <p:nvPr/>
        </p:nvSpPr>
        <p:spPr bwMode="auto">
          <a:xfrm>
            <a:off x="-2116138" y="6646863"/>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defTabSz="912813" eaLnBrk="1" fontAlgn="base" hangingPunct="1">
              <a:spcBef>
                <a:spcPct val="0"/>
              </a:spcBef>
              <a:spcAft>
                <a:spcPct val="0"/>
              </a:spcAft>
            </a:pPr>
            <a:endParaRPr lang="en-US" sz="1800">
              <a:solidFill>
                <a:srgbClr val="000000"/>
              </a:solidFill>
            </a:endParaRPr>
          </a:p>
        </p:txBody>
      </p:sp>
    </p:spTree>
    <p:extLst>
      <p:ext uri="{BB962C8B-B14F-4D97-AF65-F5344CB8AC3E}">
        <p14:creationId xmlns:p14="http://schemas.microsoft.com/office/powerpoint/2010/main" val="8789010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7" name="Picture 2" descr="IMG_20131117_13580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750" y="482600"/>
            <a:ext cx="4100513" cy="3403600"/>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6978" name="Picture 4" descr="IMG_20131117_160843.jpg"/>
          <p:cNvPicPr>
            <a:picLocks noChangeAspect="1"/>
          </p:cNvPicPr>
          <p:nvPr/>
        </p:nvPicPr>
        <p:blipFill>
          <a:blip r:embed="rId3">
            <a:extLst>
              <a:ext uri="{28A0092B-C50C-407E-A947-70E740481C1C}">
                <a14:useLocalDpi xmlns:a14="http://schemas.microsoft.com/office/drawing/2010/main" val="0"/>
              </a:ext>
            </a:extLst>
          </a:blip>
          <a:srcRect l="14777" t="7486" r="9863" b="10760"/>
          <a:stretch>
            <a:fillRect/>
          </a:stretch>
        </p:blipFill>
        <p:spPr bwMode="auto">
          <a:xfrm>
            <a:off x="4572000" y="457200"/>
            <a:ext cx="3733800"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79" name="Picture 5" descr="IMG_20131117_160812.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6600" y="2057400"/>
            <a:ext cx="1905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80" name="Picture 7" descr="IMG_20131117_160417.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3400" y="3451225"/>
            <a:ext cx="3276600" cy="3406775"/>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6981" name="Picture 8" descr="IMG_2663.jpe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962400" y="3543300"/>
            <a:ext cx="44196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63172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3" descr="IMG_20131117_13580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2" name="Picture 2" descr="IMG_20131117_135808.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0" y="482600"/>
            <a:ext cx="3421063" cy="2840038"/>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08120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1905000" y="76200"/>
            <a:ext cx="4876800" cy="715963"/>
          </a:xfrm>
        </p:spPr>
        <p:txBody>
          <a:bodyPr/>
          <a:lstStyle/>
          <a:p>
            <a:r>
              <a:rPr lang="en-US" sz="3600" smtClean="0">
                <a:latin typeface="Proxima Nova" charset="0"/>
              </a:rPr>
              <a:t>Approach (1)</a:t>
            </a:r>
          </a:p>
        </p:txBody>
      </p:sp>
      <p:sp>
        <p:nvSpPr>
          <p:cNvPr id="3" name="Content Placeholder 2"/>
          <p:cNvSpPr>
            <a:spLocks noGrp="1"/>
          </p:cNvSpPr>
          <p:nvPr>
            <p:ph idx="1"/>
          </p:nvPr>
        </p:nvSpPr>
        <p:spPr>
          <a:xfrm>
            <a:off x="609600" y="914400"/>
            <a:ext cx="7924800" cy="3810000"/>
          </a:xfrm>
        </p:spPr>
        <p:txBody>
          <a:bodyPr>
            <a:normAutofit fontScale="92500"/>
          </a:bodyPr>
          <a:lstStyle/>
          <a:p>
            <a:pPr marL="342692" indent="-342692" defTabSz="456917">
              <a:buFont typeface="Arial" charset="0"/>
              <a:buChar char="•"/>
              <a:defRPr/>
            </a:pPr>
            <a:r>
              <a:rPr lang="en-US" b="1" dirty="0" smtClean="0">
                <a:solidFill>
                  <a:schemeClr val="tx2"/>
                </a:solidFill>
                <a:latin typeface="Proxima Nova"/>
                <a:ea typeface="+mn-ea"/>
                <a:cs typeface="+mn-cs"/>
              </a:rPr>
              <a:t>Acquire detailed geo-spatial, cost and technical information:</a:t>
            </a:r>
          </a:p>
          <a:p>
            <a:pPr marL="742494" lvl="1" indent="-285575" defTabSz="456917">
              <a:buFont typeface="Arial" charset="0"/>
              <a:buChar char="–"/>
              <a:defRPr/>
            </a:pPr>
            <a:r>
              <a:rPr lang="en-US" dirty="0">
                <a:latin typeface="Proxima Nova"/>
                <a:ea typeface="ＭＳ Ｐゴシック" charset="0"/>
              </a:rPr>
              <a:t>D</a:t>
            </a:r>
            <a:r>
              <a:rPr lang="en-US" dirty="0" smtClean="0">
                <a:latin typeface="Proxima Nova"/>
                <a:ea typeface="ＭＳ Ｐゴシック" charset="0"/>
              </a:rPr>
              <a:t>emand points (settlements)</a:t>
            </a:r>
          </a:p>
          <a:p>
            <a:pPr marL="742494" lvl="1" indent="-285575" defTabSz="456917">
              <a:buFont typeface="Arial" charset="0"/>
              <a:buChar char="–"/>
              <a:defRPr/>
            </a:pPr>
            <a:r>
              <a:rPr lang="en-US" dirty="0" smtClean="0">
                <a:latin typeface="Proxima Nova"/>
                <a:ea typeface="ＭＳ Ｐゴシック" charset="0"/>
              </a:rPr>
              <a:t>Electricity Infrastructure (MV distribution lines)</a:t>
            </a:r>
          </a:p>
          <a:p>
            <a:pPr marL="742494" lvl="1" indent="-285575" defTabSz="456917">
              <a:buFont typeface="Arial" charset="0"/>
              <a:buChar char="–"/>
              <a:defRPr/>
            </a:pPr>
            <a:r>
              <a:rPr lang="en-US" dirty="0" smtClean="0">
                <a:latin typeface="Proxima Nova"/>
                <a:ea typeface="ＭＳ Ｐゴシック" charset="0"/>
              </a:rPr>
              <a:t>Demand level</a:t>
            </a:r>
          </a:p>
          <a:p>
            <a:pPr marL="742494" lvl="1" indent="-285575" defTabSz="456917">
              <a:buFont typeface="Arial" charset="0"/>
              <a:buChar char="–"/>
              <a:defRPr/>
            </a:pPr>
            <a:r>
              <a:rPr lang="en-US" dirty="0" smtClean="0">
                <a:latin typeface="Proxima Nova"/>
                <a:ea typeface="ＭＳ Ｐゴシック" charset="0"/>
              </a:rPr>
              <a:t>Growth rates (population, economic)</a:t>
            </a:r>
          </a:p>
          <a:p>
            <a:pPr marL="742494" lvl="1" indent="-285575" defTabSz="456917">
              <a:buFont typeface="Arial" charset="0"/>
              <a:buChar char="–"/>
              <a:defRPr/>
            </a:pPr>
            <a:r>
              <a:rPr lang="en-US" dirty="0" smtClean="0">
                <a:latin typeface="Proxima Nova"/>
                <a:ea typeface="ＭＳ Ｐゴシック" charset="0"/>
              </a:rPr>
              <a:t>Cost Factors (grid and off-grid, initial &amp; recurring)</a:t>
            </a:r>
          </a:p>
        </p:txBody>
      </p:sp>
      <p:sp>
        <p:nvSpPr>
          <p:cNvPr id="4" name="Slide Number Placeholder 3"/>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D0730717-0EA5-42A3-BCAA-06718F1A9493}" type="slidenum">
              <a:rPr lang="en-US" sz="1200">
                <a:solidFill>
                  <a:srgbClr val="595959"/>
                </a:solidFill>
              </a:rPr>
              <a:pPr eaLnBrk="1" hangingPunct="1"/>
              <a:t>5</a:t>
            </a:fld>
            <a:endParaRPr lang="en-US" sz="1200">
              <a:solidFill>
                <a:srgbClr val="595959"/>
              </a:solidFill>
            </a:endParaRPr>
          </a:p>
        </p:txBody>
      </p:sp>
      <p:pic>
        <p:nvPicPr>
          <p:cNvPr id="31748" name="Picture 2"/>
          <p:cNvPicPr>
            <a:picLocks noChangeAspect="1" noChangeArrowheads="1"/>
          </p:cNvPicPr>
          <p:nvPr/>
        </p:nvPicPr>
        <p:blipFill>
          <a:blip r:embed="rId3">
            <a:extLst>
              <a:ext uri="{28A0092B-C50C-407E-A947-70E740481C1C}">
                <a14:useLocalDpi xmlns:a14="http://schemas.microsoft.com/office/drawing/2010/main" val="0"/>
              </a:ext>
            </a:extLst>
          </a:blip>
          <a:srcRect l="2034" t="5676"/>
          <a:stretch>
            <a:fillRect/>
          </a:stretch>
        </p:blipFill>
        <p:spPr bwMode="auto">
          <a:xfrm>
            <a:off x="774700" y="4784725"/>
            <a:ext cx="74549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9" name="TextBox 14"/>
          <p:cNvSpPr txBox="1">
            <a:spLocks noChangeArrowheads="1"/>
          </p:cNvSpPr>
          <p:nvPr/>
        </p:nvSpPr>
        <p:spPr bwMode="auto">
          <a:xfrm>
            <a:off x="6588125" y="6359525"/>
            <a:ext cx="1600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defTabSz="912813" eaLnBrk="1" fontAlgn="base" hangingPunct="1">
              <a:spcBef>
                <a:spcPct val="0"/>
              </a:spcBef>
              <a:spcAft>
                <a:spcPct val="0"/>
              </a:spcAft>
            </a:pPr>
            <a:r>
              <a:rPr lang="en-US" sz="1100" b="1">
                <a:solidFill>
                  <a:srgbClr val="C00000"/>
                </a:solidFill>
                <a:latin typeface="Arial Black" pitchFamily="34" charset="0"/>
              </a:rPr>
              <a:t>(with off-grid)</a:t>
            </a:r>
          </a:p>
        </p:txBody>
      </p:sp>
      <p:sp>
        <p:nvSpPr>
          <p:cNvPr id="5" name="Rectangle 4"/>
          <p:cNvSpPr/>
          <p:nvPr/>
        </p:nvSpPr>
        <p:spPr>
          <a:xfrm>
            <a:off x="6781800" y="4938713"/>
            <a:ext cx="1295400" cy="1614487"/>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2813" fontAlgn="base">
              <a:spcBef>
                <a:spcPct val="0"/>
              </a:spcBef>
              <a:spcAft>
                <a:spcPct val="0"/>
              </a:spcAft>
            </a:pPr>
            <a:endParaRPr lang="en-US">
              <a:solidFill>
                <a:srgbClr val="FFFFFF"/>
              </a:solidFill>
              <a:ea typeface="MS PGothic" pitchFamily="34" charset="-128"/>
            </a:endParaRPr>
          </a:p>
        </p:txBody>
      </p:sp>
    </p:spTree>
    <p:extLst>
      <p:ext uri="{BB962C8B-B14F-4D97-AF65-F5344CB8AC3E}">
        <p14:creationId xmlns:p14="http://schemas.microsoft.com/office/powerpoint/2010/main" val="216840295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1905000" y="76200"/>
            <a:ext cx="4876800" cy="715963"/>
          </a:xfrm>
        </p:spPr>
        <p:txBody>
          <a:bodyPr/>
          <a:lstStyle/>
          <a:p>
            <a:r>
              <a:rPr lang="en-US" sz="3600" smtClean="0">
                <a:latin typeface="Proxima Nova" charset="0"/>
              </a:rPr>
              <a:t>Approach (2)</a:t>
            </a:r>
          </a:p>
        </p:txBody>
      </p:sp>
      <p:sp>
        <p:nvSpPr>
          <p:cNvPr id="3" name="Content Placeholder 2"/>
          <p:cNvSpPr>
            <a:spLocks noGrp="1"/>
          </p:cNvSpPr>
          <p:nvPr>
            <p:ph idx="1"/>
          </p:nvPr>
        </p:nvSpPr>
        <p:spPr>
          <a:xfrm>
            <a:off x="609600" y="914401"/>
            <a:ext cx="7924800" cy="3810000"/>
          </a:xfrm>
          <a:ln>
            <a:miter lim="800000"/>
            <a:headEnd/>
            <a:tailEnd/>
          </a:ln>
          <a:extLst>
            <a:ext uri="{FAA26D3D-D897-4be2-8F04-BA451C77F1D7}">
              <ma14:placeholderFlag xmlns:ma14="http://schemas.microsoft.com/office/mac/drawingml/2011/main" xmlns="" val="1"/>
            </a:ext>
          </a:extLst>
        </p:spPr>
        <p:txBody>
          <a:bodyPr>
            <a:normAutofit fontScale="70000" lnSpcReduction="20000"/>
          </a:bodyPr>
          <a:lstStyle/>
          <a:p>
            <a:pPr marL="342692" indent="-342692" defTabSz="456917">
              <a:buFont typeface="Arial" charset="0"/>
              <a:buChar char="•"/>
              <a:defRPr/>
            </a:pPr>
            <a:r>
              <a:rPr lang="en-US" b="1" dirty="0" smtClean="0">
                <a:solidFill>
                  <a:schemeClr val="tx2"/>
                </a:solidFill>
                <a:latin typeface="Proxima Nova"/>
                <a:ea typeface="+mn-ea"/>
                <a:cs typeface="+mn-cs"/>
              </a:rPr>
              <a:t>Project demand and cost for a defined time-horizon:</a:t>
            </a:r>
          </a:p>
          <a:p>
            <a:pPr marL="742494" lvl="1" indent="-285575" defTabSz="456917">
              <a:buFont typeface="Arial" charset="0"/>
              <a:buChar char="–"/>
              <a:defRPr/>
            </a:pPr>
            <a:r>
              <a:rPr lang="en-US" dirty="0" smtClean="0">
                <a:latin typeface="Proxima Nova"/>
                <a:ea typeface="ＭＳ Ｐゴシック" charset="0"/>
              </a:rPr>
              <a:t>Apply growth rates, wealth / income mapping</a:t>
            </a:r>
          </a:p>
          <a:p>
            <a:pPr marL="2056140" lvl="4" indent="-228458" defTabSz="456917">
              <a:buFont typeface="Arial" charset="0"/>
              <a:buChar char="»"/>
              <a:defRPr/>
            </a:pPr>
            <a:endParaRPr lang="en-US" dirty="0" smtClean="0">
              <a:latin typeface="Proxima Nova"/>
              <a:ea typeface="ＭＳ Ｐゴシック" charset="0"/>
            </a:endParaRPr>
          </a:p>
          <a:p>
            <a:pPr marL="342692" indent="-342692" defTabSz="456917">
              <a:buFont typeface="Arial" charset="0"/>
              <a:buChar char="•"/>
              <a:defRPr/>
            </a:pPr>
            <a:r>
              <a:rPr lang="en-US" b="1" dirty="0" smtClean="0">
                <a:solidFill>
                  <a:schemeClr val="tx2"/>
                </a:solidFill>
                <a:latin typeface="Proxima Nova"/>
                <a:ea typeface="+mn-ea"/>
                <a:cs typeface="+mn-cs"/>
              </a:rPr>
              <a:t>Algorithmic computation of least-cost electricity system:</a:t>
            </a:r>
          </a:p>
          <a:p>
            <a:pPr marL="742494" lvl="1" indent="-285575" defTabSz="456917">
              <a:buFont typeface="Arial" charset="0"/>
              <a:buChar char="–"/>
              <a:defRPr/>
            </a:pPr>
            <a:r>
              <a:rPr lang="en-US" dirty="0" smtClean="0">
                <a:latin typeface="Proxima Nova"/>
                <a:ea typeface="ＭＳ Ｐゴシック" charset="0"/>
              </a:rPr>
              <a:t>Grid extension</a:t>
            </a:r>
          </a:p>
          <a:p>
            <a:pPr marL="742494" lvl="1" indent="-285575" defTabSz="456917">
              <a:buFont typeface="Arial" charset="0"/>
              <a:buChar char="–"/>
              <a:defRPr/>
            </a:pPr>
            <a:r>
              <a:rPr lang="en-US" dirty="0" smtClean="0">
                <a:latin typeface="Proxima Nova"/>
                <a:ea typeface="ＭＳ Ｐゴシック" charset="0"/>
              </a:rPr>
              <a:t>Mini- or Micro-grids (renewable, hybrid)</a:t>
            </a:r>
          </a:p>
          <a:p>
            <a:pPr marL="742494" lvl="1" indent="-285575" defTabSz="456917">
              <a:buFont typeface="Arial" charset="0"/>
              <a:buChar char="–"/>
              <a:defRPr/>
            </a:pPr>
            <a:r>
              <a:rPr lang="en-US" dirty="0" smtClean="0">
                <a:latin typeface="Proxima Nova"/>
                <a:ea typeface="ＭＳ Ｐゴシック" charset="0"/>
              </a:rPr>
              <a:t>Household Systems (solar)</a:t>
            </a:r>
          </a:p>
          <a:p>
            <a:pPr lvl="5">
              <a:defRPr/>
            </a:pPr>
            <a:endParaRPr lang="en-US" b="1" dirty="0" smtClean="0">
              <a:solidFill>
                <a:schemeClr val="tx2"/>
              </a:solidFill>
              <a:latin typeface="Proxima Nova"/>
            </a:endParaRPr>
          </a:p>
          <a:p>
            <a:pPr marL="342692" indent="-342692" defTabSz="456917">
              <a:buFont typeface="Arial" charset="0"/>
              <a:buChar char="•"/>
              <a:defRPr/>
            </a:pPr>
            <a:r>
              <a:rPr lang="en-US" b="1" dirty="0" smtClean="0">
                <a:solidFill>
                  <a:schemeClr val="tx2"/>
                </a:solidFill>
                <a:latin typeface="Proxima Nova"/>
                <a:ea typeface="+mn-ea"/>
                <a:cs typeface="+mn-cs"/>
              </a:rPr>
              <a:t>Generate phased Roll-Out plan for grid and distributed systems</a:t>
            </a:r>
            <a:endParaRPr lang="en-US" b="1" dirty="0">
              <a:solidFill>
                <a:schemeClr val="tx2"/>
              </a:solidFill>
              <a:latin typeface="Proxima Nova"/>
              <a:ea typeface="+mn-ea"/>
              <a:cs typeface="+mn-cs"/>
            </a:endParaRPr>
          </a:p>
        </p:txBody>
      </p:sp>
      <p:sp>
        <p:nvSpPr>
          <p:cNvPr id="4" name="Slide Number Placeholder 3"/>
          <p:cNvSpPr>
            <a:spLocks noGrp="1"/>
          </p:cNvSpPr>
          <p:nvPr>
            <p:ph type="sldNum" sz="quarter" idx="12"/>
          </p:nvPr>
        </p:nvSpPr>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77520BF8-6832-42EE-832D-E4312523D073}" type="slidenum">
              <a:rPr lang="en-US" sz="1200">
                <a:solidFill>
                  <a:srgbClr val="595959"/>
                </a:solidFill>
              </a:rPr>
              <a:pPr eaLnBrk="1" hangingPunct="1"/>
              <a:t>6</a:t>
            </a:fld>
            <a:endParaRPr lang="en-US" sz="1200">
              <a:solidFill>
                <a:srgbClr val="595959"/>
              </a:solidFill>
            </a:endParaRPr>
          </a:p>
        </p:txBody>
      </p:sp>
      <p:pic>
        <p:nvPicPr>
          <p:cNvPr id="33796" name="Picture 2"/>
          <p:cNvPicPr>
            <a:picLocks noChangeAspect="1" noChangeArrowheads="1"/>
          </p:cNvPicPr>
          <p:nvPr/>
        </p:nvPicPr>
        <p:blipFill>
          <a:blip r:embed="rId3">
            <a:extLst>
              <a:ext uri="{28A0092B-C50C-407E-A947-70E740481C1C}">
                <a14:useLocalDpi xmlns:a14="http://schemas.microsoft.com/office/drawing/2010/main" val="0"/>
              </a:ext>
            </a:extLst>
          </a:blip>
          <a:srcRect l="2034" t="5676"/>
          <a:stretch>
            <a:fillRect/>
          </a:stretch>
        </p:blipFill>
        <p:spPr bwMode="auto">
          <a:xfrm>
            <a:off x="774700" y="4784725"/>
            <a:ext cx="74549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7" name="TextBox 14"/>
          <p:cNvSpPr txBox="1">
            <a:spLocks noChangeArrowheads="1"/>
          </p:cNvSpPr>
          <p:nvPr/>
        </p:nvSpPr>
        <p:spPr bwMode="auto">
          <a:xfrm>
            <a:off x="6588125" y="6359525"/>
            <a:ext cx="1600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defTabSz="912813" eaLnBrk="1" fontAlgn="base" hangingPunct="1">
              <a:spcBef>
                <a:spcPct val="0"/>
              </a:spcBef>
              <a:spcAft>
                <a:spcPct val="0"/>
              </a:spcAft>
            </a:pPr>
            <a:r>
              <a:rPr lang="en-US" sz="1100" b="1">
                <a:solidFill>
                  <a:srgbClr val="C00000"/>
                </a:solidFill>
                <a:latin typeface="Arial Black" pitchFamily="34" charset="0"/>
              </a:rPr>
              <a:t>(with off-grid)</a:t>
            </a:r>
          </a:p>
        </p:txBody>
      </p:sp>
      <p:sp>
        <p:nvSpPr>
          <p:cNvPr id="7" name="Rectangle 6"/>
          <p:cNvSpPr/>
          <p:nvPr/>
        </p:nvSpPr>
        <p:spPr>
          <a:xfrm>
            <a:off x="6781800" y="4860925"/>
            <a:ext cx="1295400" cy="1768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2813" fontAlgn="base">
              <a:spcBef>
                <a:spcPct val="0"/>
              </a:spcBef>
              <a:spcAft>
                <a:spcPct val="0"/>
              </a:spcAft>
            </a:pPr>
            <a:endParaRPr lang="en-US">
              <a:solidFill>
                <a:srgbClr val="FFFFFF"/>
              </a:solidFill>
              <a:ea typeface="MS PGothic" pitchFamily="34" charset="-128"/>
            </a:endParaRPr>
          </a:p>
        </p:txBody>
      </p:sp>
    </p:spTree>
    <p:extLst>
      <p:ext uri="{BB962C8B-B14F-4D97-AF65-F5344CB8AC3E}">
        <p14:creationId xmlns:p14="http://schemas.microsoft.com/office/powerpoint/2010/main" val="14112850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p:cNvPicPr>
            <a:picLocks noChangeAspect="1" noChangeArrowheads="1"/>
          </p:cNvPicPr>
          <p:nvPr/>
        </p:nvPicPr>
        <p:blipFill>
          <a:blip r:embed="rId3">
            <a:extLst>
              <a:ext uri="{28A0092B-C50C-407E-A947-70E740481C1C}">
                <a14:useLocalDpi xmlns:a14="http://schemas.microsoft.com/office/drawing/2010/main" val="0"/>
              </a:ext>
            </a:extLst>
          </a:blip>
          <a:srcRect l="58678" t="5392" r="13048" b="50000"/>
          <a:stretch>
            <a:fillRect/>
          </a:stretch>
        </p:blipFill>
        <p:spPr bwMode="auto">
          <a:xfrm>
            <a:off x="157163" y="1676400"/>
            <a:ext cx="4267200" cy="3449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842" name="Title 4"/>
          <p:cNvSpPr>
            <a:spLocks noGrp="1"/>
          </p:cNvSpPr>
          <p:nvPr>
            <p:ph type="title"/>
          </p:nvPr>
        </p:nvSpPr>
        <p:spPr/>
        <p:txBody>
          <a:bodyPr/>
          <a:lstStyle/>
          <a:p>
            <a:r>
              <a:rPr lang="en-US" smtClean="0"/>
              <a:t>NetworkPlanner:</a:t>
            </a:r>
            <a:br>
              <a:rPr lang="en-US" smtClean="0"/>
            </a:br>
            <a:r>
              <a:rPr lang="en-US" smtClean="0"/>
              <a:t>An Algorithmic Planning System</a:t>
            </a:r>
          </a:p>
        </p:txBody>
      </p:sp>
      <p:pic>
        <p:nvPicPr>
          <p:cNvPr id="35843" name="Picture 3"/>
          <p:cNvPicPr>
            <a:picLocks noChangeAspect="1" noChangeArrowheads="1"/>
          </p:cNvPicPr>
          <p:nvPr/>
        </p:nvPicPr>
        <p:blipFill>
          <a:blip r:embed="rId4">
            <a:extLst>
              <a:ext uri="{28A0092B-C50C-407E-A947-70E740481C1C}">
                <a14:useLocalDpi xmlns:a14="http://schemas.microsoft.com/office/drawing/2010/main" val="0"/>
              </a:ext>
            </a:extLst>
          </a:blip>
          <a:srcRect l="44250" t="16632" r="36179" b="45055"/>
          <a:stretch>
            <a:fillRect/>
          </a:stretch>
        </p:blipFill>
        <p:spPr bwMode="auto">
          <a:xfrm>
            <a:off x="4424363" y="3402013"/>
            <a:ext cx="4408487" cy="323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447562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28600"/>
            <a:ext cx="4572000" cy="1066800"/>
          </a:xfrm>
        </p:spPr>
        <p:txBody>
          <a:bodyPr>
            <a:normAutofit fontScale="90000"/>
          </a:bodyPr>
          <a:lstStyle/>
          <a:p>
            <a:pPr defTabSz="456917">
              <a:defRPr/>
            </a:pPr>
            <a:r>
              <a:rPr lang="en-US" b="1" dirty="0" smtClean="0">
                <a:latin typeface="Proxima Nova"/>
                <a:ea typeface="+mj-ea"/>
                <a:cs typeface="+mj-cs"/>
              </a:rPr>
              <a:t>NetworkPlanner</a:t>
            </a:r>
            <a:br>
              <a:rPr lang="en-US" b="1" dirty="0" smtClean="0">
                <a:latin typeface="Proxima Nova"/>
                <a:ea typeface="+mj-ea"/>
                <a:cs typeface="+mj-cs"/>
              </a:rPr>
            </a:br>
            <a:r>
              <a:rPr lang="en-US" b="1" dirty="0" smtClean="0">
                <a:latin typeface="Proxima Nova"/>
                <a:ea typeface="+mj-ea"/>
                <a:cs typeface="+mj-cs"/>
              </a:rPr>
              <a:t>How it Works</a:t>
            </a:r>
            <a:endParaRPr lang="en-US" b="1" dirty="0">
              <a:latin typeface="Proxima Nova"/>
              <a:ea typeface="+mj-ea"/>
              <a:cs typeface="+mj-cs"/>
            </a:endParaRPr>
          </a:p>
        </p:txBody>
      </p:sp>
      <p:sp>
        <p:nvSpPr>
          <p:cNvPr id="3" name="Content Placeholder 2"/>
          <p:cNvSpPr>
            <a:spLocks noGrp="1"/>
          </p:cNvSpPr>
          <p:nvPr>
            <p:ph idx="1"/>
          </p:nvPr>
        </p:nvSpPr>
        <p:spPr>
          <a:xfrm>
            <a:off x="152400" y="1524000"/>
            <a:ext cx="8686800" cy="5029200"/>
          </a:xfrm>
          <a:ln>
            <a:miter lim="800000"/>
            <a:headEnd/>
            <a:tailEnd/>
          </a:ln>
          <a:extLst>
            <a:ext uri="{FAA26D3D-D897-4be2-8F04-BA451C77F1D7}">
              <ma14:placeholderFlag xmlns:ma14="http://schemas.microsoft.com/office/mac/drawingml/2011/main" xmlns="" val="1"/>
            </a:ext>
          </a:extLst>
        </p:spPr>
        <p:txBody>
          <a:bodyPr>
            <a:noAutofit/>
          </a:bodyPr>
          <a:lstStyle/>
          <a:p>
            <a:pPr marL="342692" indent="-342692" defTabSz="456917">
              <a:buFont typeface="Arial" charset="0"/>
              <a:buChar char="•"/>
              <a:defRPr/>
            </a:pPr>
            <a:r>
              <a:rPr lang="en-US" sz="2000" dirty="0" smtClean="0">
                <a:solidFill>
                  <a:srgbClr val="FF0000"/>
                </a:solidFill>
                <a:latin typeface="Proxima Nova"/>
                <a:ea typeface="+mn-ea"/>
                <a:cs typeface="+mn-cs"/>
              </a:rPr>
              <a:t>A free</a:t>
            </a:r>
            <a:r>
              <a:rPr lang="en-US" sz="2000" dirty="0">
                <a:solidFill>
                  <a:srgbClr val="FF0000"/>
                </a:solidFill>
                <a:latin typeface="Proxima Nova"/>
                <a:ea typeface="+mn-ea"/>
                <a:cs typeface="+mn-cs"/>
              </a:rPr>
              <a:t>, web-based </a:t>
            </a:r>
            <a:r>
              <a:rPr lang="en-US" sz="2000" dirty="0" smtClean="0">
                <a:latin typeface="Proxima Nova"/>
                <a:ea typeface="+mn-ea"/>
                <a:cs typeface="+mn-cs"/>
              </a:rPr>
              <a:t>tool</a:t>
            </a:r>
            <a:r>
              <a:rPr lang="en-US" sz="2000" dirty="0">
                <a:latin typeface="Proxima Nova"/>
                <a:ea typeface="+mn-ea"/>
                <a:cs typeface="+mn-cs"/>
              </a:rPr>
              <a:t> </a:t>
            </a:r>
            <a:r>
              <a:rPr lang="en-US" sz="2000" dirty="0" smtClean="0">
                <a:latin typeface="Proxima Nova"/>
                <a:ea typeface="+mn-ea"/>
                <a:cs typeface="+mn-cs"/>
              </a:rPr>
              <a:t>(no license fees)</a:t>
            </a:r>
            <a:r>
              <a:rPr lang="en-US" sz="2000" dirty="0">
                <a:latin typeface="Proxima Nova"/>
                <a:ea typeface="+mn-ea"/>
                <a:cs typeface="+mn-cs"/>
              </a:rPr>
              <a:t> Designed by our lab at the Earth Institute </a:t>
            </a:r>
            <a:endParaRPr lang="en-US" sz="2000" dirty="0" smtClean="0">
              <a:latin typeface="Proxima Nova"/>
              <a:ea typeface="+mn-ea"/>
              <a:cs typeface="+mn-cs"/>
            </a:endParaRPr>
          </a:p>
          <a:p>
            <a:pPr lvl="5">
              <a:defRPr/>
            </a:pPr>
            <a:endParaRPr lang="en-US" sz="800" dirty="0" smtClean="0">
              <a:latin typeface="Proxima Nova"/>
            </a:endParaRPr>
          </a:p>
          <a:p>
            <a:pPr marL="342692" indent="-342692" defTabSz="456917">
              <a:buFont typeface="Arial" charset="0"/>
              <a:buChar char="•"/>
              <a:defRPr/>
            </a:pPr>
            <a:r>
              <a:rPr lang="en-US" sz="2000" dirty="0" smtClean="0">
                <a:solidFill>
                  <a:srgbClr val="FF0000"/>
                </a:solidFill>
                <a:latin typeface="Proxima Nova"/>
                <a:ea typeface="+mn-ea"/>
                <a:cs typeface="+mn-cs"/>
              </a:rPr>
              <a:t>Accepts essential local inputs </a:t>
            </a:r>
            <a:r>
              <a:rPr lang="en-US" sz="2000" dirty="0">
                <a:latin typeface="Proxima Nova"/>
                <a:ea typeface="+mn-ea"/>
                <a:cs typeface="+mn-cs"/>
              </a:rPr>
              <a:t>of </a:t>
            </a:r>
            <a:r>
              <a:rPr lang="en-US" sz="2000" dirty="0" smtClean="0">
                <a:latin typeface="Proxima Nova"/>
                <a:ea typeface="+mn-ea"/>
                <a:cs typeface="+mn-cs"/>
              </a:rPr>
              <a:t>geospatial demand points, </a:t>
            </a:r>
            <a:r>
              <a:rPr lang="en-US" sz="2000" dirty="0">
                <a:latin typeface="Proxima Nova"/>
                <a:ea typeface="+mn-ea"/>
                <a:cs typeface="+mn-cs"/>
              </a:rPr>
              <a:t>costs for electricity </a:t>
            </a:r>
            <a:r>
              <a:rPr lang="en-US" sz="2000" dirty="0" smtClean="0">
                <a:latin typeface="Proxima Nova"/>
                <a:ea typeface="+mn-ea"/>
                <a:cs typeface="+mn-cs"/>
              </a:rPr>
              <a:t>technologies, growth rates and other key parameters.</a:t>
            </a:r>
          </a:p>
          <a:p>
            <a:pPr lvl="5">
              <a:defRPr/>
            </a:pPr>
            <a:endParaRPr lang="en-US" sz="800" dirty="0" smtClean="0">
              <a:solidFill>
                <a:srgbClr val="FF0000"/>
              </a:solidFill>
              <a:latin typeface="Proxima Nova"/>
            </a:endParaRPr>
          </a:p>
          <a:p>
            <a:pPr marL="342692" indent="-342692" defTabSz="456917">
              <a:buFont typeface="Arial" charset="0"/>
              <a:buChar char="•"/>
              <a:defRPr/>
            </a:pPr>
            <a:r>
              <a:rPr lang="en-US" sz="2000" dirty="0" smtClean="0">
                <a:solidFill>
                  <a:srgbClr val="FF0000"/>
                </a:solidFill>
                <a:latin typeface="Proxima Nova"/>
                <a:ea typeface="+mn-ea"/>
                <a:cs typeface="+mn-cs"/>
              </a:rPr>
              <a:t>Algorithmically</a:t>
            </a:r>
            <a:r>
              <a:rPr lang="en-US" sz="2000" dirty="0" smtClean="0">
                <a:latin typeface="Proxima Nova"/>
                <a:ea typeface="+mn-ea"/>
                <a:cs typeface="+mn-cs"/>
              </a:rPr>
              <a:t> plans </a:t>
            </a:r>
            <a:r>
              <a:rPr lang="en-US" sz="2000" dirty="0" smtClean="0">
                <a:solidFill>
                  <a:srgbClr val="FF0000"/>
                </a:solidFill>
                <a:latin typeface="Proxima Nova"/>
                <a:ea typeface="+mn-ea"/>
                <a:cs typeface="+mn-cs"/>
              </a:rPr>
              <a:t>least-cost</a:t>
            </a:r>
            <a:r>
              <a:rPr lang="en-US" sz="2000" dirty="0" smtClean="0">
                <a:latin typeface="Proxima Nova"/>
                <a:ea typeface="+mn-ea"/>
                <a:cs typeface="+mn-cs"/>
              </a:rPr>
              <a:t> electricity systems in these steps:</a:t>
            </a:r>
          </a:p>
          <a:p>
            <a:pPr lvl="8">
              <a:defRPr/>
            </a:pPr>
            <a:endParaRPr lang="en-US" sz="800" dirty="0" smtClean="0">
              <a:latin typeface="Proxima Nova"/>
            </a:endParaRPr>
          </a:p>
          <a:p>
            <a:pPr marL="799819" lvl="1" indent="-342900" defTabSz="456917">
              <a:buFont typeface="+mj-lt"/>
              <a:buAutoNum type="arabicPeriod"/>
              <a:defRPr/>
            </a:pPr>
            <a:r>
              <a:rPr lang="en-US" sz="2000" dirty="0" smtClean="0">
                <a:latin typeface="Proxima Nova"/>
                <a:ea typeface="ＭＳ Ｐゴシック" charset="0"/>
              </a:rPr>
              <a:t>Computes the </a:t>
            </a:r>
            <a:r>
              <a:rPr lang="en-US" sz="2000" dirty="0" smtClean="0">
                <a:solidFill>
                  <a:srgbClr val="FF0000"/>
                </a:solidFill>
                <a:latin typeface="Proxima Nova"/>
                <a:ea typeface="ＭＳ Ｐゴシック" charset="0"/>
              </a:rPr>
              <a:t>lifetime costs (initial and recurring) </a:t>
            </a:r>
            <a:r>
              <a:rPr lang="en-US" sz="2000" dirty="0" smtClean="0">
                <a:latin typeface="Proxima Nova"/>
                <a:ea typeface="ＭＳ Ｐゴシック" charset="0"/>
              </a:rPr>
              <a:t>for meeting projected electricity demand at every point for all electricity options</a:t>
            </a:r>
          </a:p>
          <a:p>
            <a:pPr marL="799819" lvl="1" indent="-342900" defTabSz="456917">
              <a:buFont typeface="+mj-lt"/>
              <a:buAutoNum type="arabicPeriod"/>
              <a:defRPr/>
            </a:pPr>
            <a:r>
              <a:rPr lang="en-US" sz="2000" dirty="0" smtClean="0">
                <a:latin typeface="Proxima Nova"/>
                <a:ea typeface="ＭＳ Ｐゴシック" charset="0"/>
              </a:rPr>
              <a:t>Chooses the </a:t>
            </a:r>
            <a:r>
              <a:rPr lang="en-US" sz="2000" dirty="0" smtClean="0">
                <a:solidFill>
                  <a:srgbClr val="FF0000"/>
                </a:solidFill>
                <a:latin typeface="Proxima Nova"/>
                <a:ea typeface="ＭＳ Ｐゴシック" charset="0"/>
              </a:rPr>
              <a:t>lowest-cost electricity technology </a:t>
            </a:r>
            <a:r>
              <a:rPr lang="en-US" sz="2000" dirty="0" smtClean="0">
                <a:latin typeface="Proxima Nova"/>
                <a:ea typeface="ＭＳ Ｐゴシック" charset="0"/>
              </a:rPr>
              <a:t>for each point</a:t>
            </a:r>
          </a:p>
          <a:p>
            <a:pPr marL="799819" lvl="1" indent="-342900" defTabSz="456917">
              <a:buFont typeface="+mj-lt"/>
              <a:buAutoNum type="arabicPeriod"/>
              <a:defRPr/>
            </a:pPr>
            <a:r>
              <a:rPr lang="en-US" sz="2000" dirty="0" smtClean="0">
                <a:latin typeface="Proxima Nova"/>
                <a:ea typeface="ＭＳ Ｐゴシック" charset="0"/>
              </a:rPr>
              <a:t>Creates </a:t>
            </a:r>
            <a:r>
              <a:rPr lang="en-US" sz="2000" dirty="0" smtClean="0">
                <a:solidFill>
                  <a:srgbClr val="FF0000"/>
                </a:solidFill>
                <a:latin typeface="Proxima Nova"/>
                <a:ea typeface="ＭＳ Ｐゴシック" charset="0"/>
              </a:rPr>
              <a:t>detailed map outputs </a:t>
            </a:r>
            <a:r>
              <a:rPr lang="en-US" sz="2000" dirty="0" smtClean="0">
                <a:latin typeface="Proxima Nova"/>
                <a:ea typeface="ＭＳ Ｐゴシック" charset="0"/>
              </a:rPr>
              <a:t>for the least-cost grid and all standalone systems. </a:t>
            </a:r>
          </a:p>
          <a:p>
            <a:pPr marL="799819" lvl="1" indent="-342900" defTabSz="456917">
              <a:buFont typeface="+mj-lt"/>
              <a:buAutoNum type="arabicPeriod"/>
              <a:defRPr/>
            </a:pPr>
            <a:r>
              <a:rPr lang="en-US" sz="2000" dirty="0" smtClean="0">
                <a:latin typeface="Proxima Nova"/>
                <a:ea typeface="ＭＳ Ｐゴシック" charset="0"/>
              </a:rPr>
              <a:t>Creates </a:t>
            </a:r>
            <a:r>
              <a:rPr lang="en-US" sz="2000" dirty="0" smtClean="0">
                <a:solidFill>
                  <a:srgbClr val="FF0000"/>
                </a:solidFill>
                <a:latin typeface="Proxima Nova"/>
                <a:ea typeface="ＭＳ Ｐゴシック" charset="0"/>
              </a:rPr>
              <a:t>detailed tabular outputs </a:t>
            </a:r>
            <a:r>
              <a:rPr lang="en-US" sz="2000" dirty="0" smtClean="0">
                <a:latin typeface="Proxima Nova"/>
                <a:ea typeface="ＭＳ Ｐゴシック" charset="0"/>
              </a:rPr>
              <a:t>describing investment needs, recurring costs, additional generation required, and many other planning outputs.</a:t>
            </a:r>
          </a:p>
        </p:txBody>
      </p:sp>
    </p:spTree>
    <p:extLst>
      <p:ext uri="{BB962C8B-B14F-4D97-AF65-F5344CB8AC3E}">
        <p14:creationId xmlns:p14="http://schemas.microsoft.com/office/powerpoint/2010/main" val="2068250004"/>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0" y="1143000"/>
            <a:ext cx="4343400" cy="5497513"/>
          </a:xfrm>
        </p:spPr>
        <p:txBody>
          <a:bodyPr rtlCol="0">
            <a:normAutofit fontScale="92500" lnSpcReduction="20000"/>
          </a:bodyPr>
          <a:lstStyle/>
          <a:p>
            <a:pPr marL="0" indent="0" eaLnBrk="1" fontAlgn="auto" hangingPunct="1">
              <a:spcAft>
                <a:spcPts val="0"/>
              </a:spcAft>
              <a:buFont typeface="Arial" pitchFamily="34" charset="0"/>
              <a:buNone/>
              <a:defRPr/>
            </a:pPr>
            <a:r>
              <a:rPr lang="en-US" b="1" dirty="0" smtClean="0">
                <a:latin typeface="Proxima Nova"/>
                <a:ea typeface="+mn-ea"/>
                <a:cs typeface="+mn-cs"/>
              </a:rPr>
              <a:t>Kenya / EI Electricity Planning Project:</a:t>
            </a:r>
          </a:p>
          <a:p>
            <a:pPr eaLnBrk="1" fontAlgn="auto" hangingPunct="1">
              <a:spcAft>
                <a:spcPts val="0"/>
              </a:spcAft>
              <a:defRPr/>
            </a:pPr>
            <a:r>
              <a:rPr lang="en-US" dirty="0" smtClean="0">
                <a:latin typeface="Proxima Nova"/>
                <a:ea typeface="+mn-ea"/>
                <a:cs typeface="+mn-cs"/>
              </a:rPr>
              <a:t>Results highlighted the need to electrify western, under-served areas </a:t>
            </a:r>
          </a:p>
          <a:p>
            <a:pPr eaLnBrk="1" fontAlgn="auto" hangingPunct="1">
              <a:spcAft>
                <a:spcPts val="0"/>
              </a:spcAft>
              <a:defRPr/>
            </a:pPr>
            <a:r>
              <a:rPr lang="en-US" dirty="0" smtClean="0">
                <a:latin typeface="Proxima Nova"/>
                <a:ea typeface="+mn-ea"/>
                <a:cs typeface="+mn-cs"/>
              </a:rPr>
              <a:t>Region specific generation req. and transmission upgrades</a:t>
            </a:r>
          </a:p>
          <a:p>
            <a:pPr eaLnBrk="1" fontAlgn="auto" hangingPunct="1">
              <a:spcAft>
                <a:spcPts val="0"/>
              </a:spcAft>
              <a:defRPr/>
            </a:pPr>
            <a:r>
              <a:rPr lang="en-US" dirty="0">
                <a:latin typeface="Proxima Nova"/>
                <a:ea typeface="+mn-ea"/>
                <a:cs typeface="+mn-cs"/>
              </a:rPr>
              <a:t>U</a:t>
            </a:r>
            <a:r>
              <a:rPr lang="en-US" dirty="0" smtClean="0">
                <a:latin typeface="Proxima Nova"/>
                <a:ea typeface="+mn-ea"/>
                <a:cs typeface="+mn-cs"/>
              </a:rPr>
              <a:t>ltimately led to major loan 1.3B from World Bank</a:t>
            </a:r>
          </a:p>
        </p:txBody>
      </p:sp>
      <p:sp>
        <p:nvSpPr>
          <p:cNvPr id="3993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912813"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2F244C34-D3EB-42D2-8F3E-D30E182AD2B9}" type="slidenum">
              <a:rPr lang="en-US" sz="1200">
                <a:solidFill>
                  <a:srgbClr val="000000"/>
                </a:solidFill>
              </a:rPr>
              <a:pPr eaLnBrk="1" hangingPunct="1"/>
              <a:t>9</a:t>
            </a:fld>
            <a:endParaRPr lang="en-US" sz="1200">
              <a:solidFill>
                <a:srgbClr val="000000"/>
              </a:solidFill>
            </a:endParaRPr>
          </a:p>
        </p:txBody>
      </p:sp>
      <p:sp>
        <p:nvSpPr>
          <p:cNvPr id="14" name="Rectangle 13"/>
          <p:cNvSpPr/>
          <p:nvPr/>
        </p:nvSpPr>
        <p:spPr>
          <a:xfrm>
            <a:off x="0" y="152400"/>
            <a:ext cx="9144000" cy="838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fontAlgn="base">
              <a:spcBef>
                <a:spcPct val="0"/>
              </a:spcBef>
              <a:spcAft>
                <a:spcPct val="0"/>
              </a:spcAft>
            </a:pPr>
            <a:r>
              <a:rPr lang="en-US" sz="2400" b="1">
                <a:solidFill>
                  <a:srgbClr val="FFFFFF"/>
                </a:solidFill>
                <a:latin typeface="Proxima Nova" charset="0"/>
                <a:ea typeface="MS PGothic" pitchFamily="34" charset="-128"/>
                <a:cs typeface="Arial" pitchFamily="34" charset="0"/>
              </a:rPr>
              <a:t>Kenya – The First Major Use of Geospatial Planning</a:t>
            </a:r>
          </a:p>
        </p:txBody>
      </p:sp>
      <p:pic>
        <p:nvPicPr>
          <p:cNvPr id="39940" name="Picture 2"/>
          <p:cNvPicPr>
            <a:picLocks noChangeAspect="1" noChangeArrowheads="1"/>
          </p:cNvPicPr>
          <p:nvPr/>
        </p:nvPicPr>
        <p:blipFill>
          <a:blip r:embed="rId3">
            <a:extLst>
              <a:ext uri="{28A0092B-C50C-407E-A947-70E740481C1C}">
                <a14:useLocalDpi xmlns:a14="http://schemas.microsoft.com/office/drawing/2010/main" val="0"/>
              </a:ext>
            </a:extLst>
          </a:blip>
          <a:srcRect l="1848" t="12152" r="53026" b="1823"/>
          <a:stretch>
            <a:fillRect/>
          </a:stretch>
        </p:blipFill>
        <p:spPr bwMode="auto">
          <a:xfrm>
            <a:off x="304800" y="1066800"/>
            <a:ext cx="3886200" cy="5634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5341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TotalTime>
  <Words>2047</Words>
  <Application>Microsoft Office PowerPoint</Application>
  <PresentationFormat>On-screen Show (4:3)</PresentationFormat>
  <Paragraphs>464</Paragraphs>
  <Slides>48</Slides>
  <Notes>18</Notes>
  <HiddenSlides>0</HiddenSlides>
  <MMClips>0</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1_Office Theme</vt:lpstr>
      <vt:lpstr>2_Office Theme</vt:lpstr>
      <vt:lpstr>Geo-spatial Electrification Planning  for Myanmar</vt:lpstr>
      <vt:lpstr>Outline</vt:lpstr>
      <vt:lpstr>Rationale</vt:lpstr>
      <vt:lpstr>Benefits of National Geospatial Planning</vt:lpstr>
      <vt:lpstr>Approach (1)</vt:lpstr>
      <vt:lpstr>Approach (2)</vt:lpstr>
      <vt:lpstr>NetworkPlanner: An Algorithmic Planning System</vt:lpstr>
      <vt:lpstr>NetworkPlanner How it Works</vt:lpstr>
      <vt:lpstr>PowerPoint Presentation</vt:lpstr>
      <vt:lpstr>PowerPoint Presentation</vt:lpstr>
      <vt:lpstr>Inputs that went into access planning</vt:lpstr>
      <vt:lpstr>PowerPoint Presentation</vt:lpstr>
      <vt:lpstr>PowerPoint Presentation</vt:lpstr>
      <vt:lpstr>Example of Grid-Rollout over 20 Years (Flores Island, Eastern Indonesia)</vt:lpstr>
      <vt:lpstr>PowerPoint Presentation</vt:lpstr>
      <vt:lpstr>PowerPoint Presentation</vt:lpstr>
      <vt:lpstr>PowerPoint Presentation</vt:lpstr>
      <vt:lpstr>PowerPoint Presentation</vt:lpstr>
      <vt:lpstr>PowerPoint Presentation</vt:lpstr>
      <vt:lpstr>PowerPoint Presentation</vt:lpstr>
      <vt:lpstr>  Proposed Grid: 166,000 HHs Village Solar Mini-Grid: 84,000 HHs </vt:lpstr>
      <vt:lpstr>Investments (250,000 new HH with elec)</vt:lpstr>
      <vt:lpstr>Grid: Metrics</vt:lpstr>
      <vt:lpstr>Solar Mini-Grid: Metrics</vt:lpstr>
      <vt:lpstr>Solar Home Systems: Metrics and Costs</vt:lpstr>
      <vt:lpstr>Marginal costs of grid connections can increase with roll-out</vt:lpstr>
      <vt:lpstr>PowerPoint Presentation</vt:lpstr>
      <vt:lpstr>PowerPoint Presentation</vt:lpstr>
      <vt:lpstr>PowerPoint Presentation</vt:lpstr>
      <vt:lpstr>PowerPoint Presentation</vt:lpstr>
      <vt:lpstr>Incremental Infrastructure</vt:lpstr>
      <vt:lpstr>Our Project Plan</vt:lpstr>
      <vt:lpstr>Our Project Plan</vt:lpstr>
      <vt:lpstr>Our Project Plan</vt:lpstr>
      <vt:lpstr>PowerPoint Presentation</vt:lpstr>
      <vt:lpstr>Starting Work For Myanmar:  Data Sets Needed for Electricity Modeling</vt:lpstr>
      <vt:lpstr>PowerPoint Presentation</vt:lpstr>
      <vt:lpstr>Village locations within Village Tracts</vt:lpstr>
      <vt:lpstr>Settlement Data</vt:lpstr>
      <vt:lpstr>PowerPoint Presentation</vt:lpstr>
      <vt:lpstr> Existing distribution grid</vt:lpstr>
      <vt:lpstr> Other drivers</vt:lpstr>
      <vt:lpstr>Original: jpeg with hand-drawn  MV lines (red)</vt:lpstr>
      <vt:lpstr>PowerPoint Presentation</vt:lpstr>
      <vt:lpstr>Approach to data</vt:lpstr>
      <vt:lpstr>Working with Ministries, Utilities, Enterprises </vt:lpstr>
      <vt:lpstr>PowerPoint Presentation</vt:lpstr>
      <vt:lpstr>PowerPoint Presentation</vt:lpstr>
    </vt:vector>
  </TitlesOfParts>
  <Company>The World Bank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Geo-spatial Electrification Planning  for Myanmar</dc:title>
  <dc:creator>Jeeyoon Kim</dc:creator>
  <cp:lastModifiedBy>Jeeyoon Kim</cp:lastModifiedBy>
  <cp:revision>2</cp:revision>
  <dcterms:created xsi:type="dcterms:W3CDTF">2013-12-04T14:02:32Z</dcterms:created>
  <dcterms:modified xsi:type="dcterms:W3CDTF">2013-12-04T14:09:22Z</dcterms:modified>
</cp:coreProperties>
</file>